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Lst>
  <p:notesMasterIdLst>
    <p:notesMasterId r:id="rId29"/>
  </p:notesMasterIdLst>
  <p:sldIdLst>
    <p:sldId id="257" r:id="rId3"/>
    <p:sldId id="567" r:id="rId4"/>
    <p:sldId id="581" r:id="rId5"/>
    <p:sldId id="582" r:id="rId6"/>
    <p:sldId id="575" r:id="rId7"/>
    <p:sldId id="498" r:id="rId8"/>
    <p:sldId id="574" r:id="rId9"/>
    <p:sldId id="531" r:id="rId10"/>
    <p:sldId id="570" r:id="rId11"/>
    <p:sldId id="533" r:id="rId12"/>
    <p:sldId id="536" r:id="rId13"/>
    <p:sldId id="537" r:id="rId14"/>
    <p:sldId id="572" r:id="rId15"/>
    <p:sldId id="563" r:id="rId16"/>
    <p:sldId id="564" r:id="rId17"/>
    <p:sldId id="551" r:id="rId18"/>
    <p:sldId id="576" r:id="rId19"/>
    <p:sldId id="552" r:id="rId20"/>
    <p:sldId id="550" r:id="rId21"/>
    <p:sldId id="584" r:id="rId22"/>
    <p:sldId id="571" r:id="rId23"/>
    <p:sldId id="585" r:id="rId24"/>
    <p:sldId id="587" r:id="rId25"/>
    <p:sldId id="559" r:id="rId26"/>
    <p:sldId id="580" r:id="rId27"/>
    <p:sldId id="53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2BB00F-A740-40AC-13E1-02A9B0043BCD}" name="Miranda Santillo" initials="MS" userId="XvNEVWOAAvmOU3sKYJp+KSe6xIIMRjZdoc9ZA1T7nqk=" providerId="None"/>
  <p188:author id="{8A38B515-5C40-B9E3-1916-7AB6DA3CF618}" name="Signe-Mary McKernan" initials="SM" userId="EI1BpE14cPeEImOTfmaYdyFzWjGn4j7Xy/mf/Kl5SRA=" providerId="None"/>
  <p188:author id="{7C8BDD87-3A5B-9D5E-D459-9BEB4FB92E94}" name="Courtney Jones" initials="CJ" userId="SK9e/tpiRVT/TERuSJKZib8eiTRc3xCTK/7gIH4kJok=" providerId="None"/>
  <p188:author id="{68C130C7-F031-2652-549C-10A7C0C26C52}" name="Oriya Cohen" initials="OC" userId="aiRiNwUdeg8J25vs6qgBZejvWh79OOG0lhM+2j4k+ng=" providerId="None"/>
  <p188:author id="{B6FA7CE4-5DE5-D6E7-A14C-1A06D6BCCBB8}" name="Zhong, Mingli" initials="ZM" userId="Zhong, Mingli" providerId="None"/>
  <p188:author id="{044A3BFF-3591-BC0A-5104-71BD5CB1032F}" name="Mingli Zhong" initials="MZ" userId="NCPqqZrZ/6NXRvsxq3axLE3A7ojN8mKDJ8T360SumV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kernan, Signe-Mary" initials="MS" lastIdx="4" clrIdx="0">
    <p:extLst>
      <p:ext uri="{19B8F6BF-5375-455C-9EA6-DF929625EA0E}">
        <p15:presenceInfo xmlns:p15="http://schemas.microsoft.com/office/powerpoint/2012/main" userId="S::SMcKernan@urban.org::994c1192-588d-4def-bb8e-6f468a49cd92" providerId="AD"/>
      </p:ext>
    </p:extLst>
  </p:cmAuthor>
  <p:cmAuthor id="2" name="Santillo, Miranda" initials="SM" lastIdx="6" clrIdx="1">
    <p:extLst>
      <p:ext uri="{19B8F6BF-5375-455C-9EA6-DF929625EA0E}">
        <p15:presenceInfo xmlns:p15="http://schemas.microsoft.com/office/powerpoint/2012/main" userId="S::MSantillo@urban.org::f812eec7-dd70-4cbd-9ec7-d687de956ef9" providerId="AD"/>
      </p:ext>
    </p:extLst>
  </p:cmAuthor>
  <p:cmAuthor id="3" name="Cohen, Oriya" initials="CO" lastIdx="1" clrIdx="2">
    <p:extLst>
      <p:ext uri="{19B8F6BF-5375-455C-9EA6-DF929625EA0E}">
        <p15:presenceInfo xmlns:p15="http://schemas.microsoft.com/office/powerpoint/2012/main" userId="S::OCohen@urban.org::db5a5ed7-36a2-46de-a220-b185aa1c40e6" providerId="AD"/>
      </p:ext>
    </p:extLst>
  </p:cmAuthor>
  <p:cmAuthor id="4" name="Jones, Courtney" initials="JC" lastIdx="8" clrIdx="3">
    <p:extLst>
      <p:ext uri="{19B8F6BF-5375-455C-9EA6-DF929625EA0E}">
        <p15:presenceInfo xmlns:p15="http://schemas.microsoft.com/office/powerpoint/2012/main" userId="S::CJones@urban.org::2e7eae53-4a75-48cf-9e91-30848e1d8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1CB678-513F-44B7-A38D-99C90B224C29}" v="2" dt="2024-09-19T16:56:40.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18" autoAdjust="0"/>
  </p:normalViewPr>
  <p:slideViewPr>
    <p:cSldViewPr snapToGrid="0">
      <p:cViewPr varScale="1">
        <p:scale>
          <a:sx n="83" d="100"/>
          <a:sy n="83" d="100"/>
        </p:scale>
        <p:origin x="495"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A1D75-2746-4E59-8952-36DA5886AD38}"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DFFBB-F005-4305-9BA0-116247D1CEE1}" type="slidenum">
              <a:rPr lang="en-US" smtClean="0"/>
              <a:t>‹#›</a:t>
            </a:fld>
            <a:endParaRPr lang="en-US"/>
          </a:p>
        </p:txBody>
      </p:sp>
    </p:spTree>
    <p:extLst>
      <p:ext uri="{BB962C8B-B14F-4D97-AF65-F5344CB8AC3E}">
        <p14:creationId xmlns:p14="http://schemas.microsoft.com/office/powerpoint/2010/main" val="392842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C910B79-A433-044A-A8FC-6C2E1104D2AB}" type="slidenum">
              <a:rPr lang="en-US" smtClean="0"/>
              <a:t>1</a:t>
            </a:fld>
            <a:endParaRPr lang="en-US"/>
          </a:p>
        </p:txBody>
      </p:sp>
    </p:spTree>
    <p:extLst>
      <p:ext uri="{BB962C8B-B14F-4D97-AF65-F5344CB8AC3E}">
        <p14:creationId xmlns:p14="http://schemas.microsoft.com/office/powerpoint/2010/main" val="93005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Users can search their community by city or zip code. Once they’ve drilled down to the local level, the dashboard offers 2 functionalities to help cities answer questions about the financial health of residents.   </a:t>
            </a:r>
          </a:p>
          <a:p>
            <a:pPr marL="171450" indent="-171450">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10</a:t>
            </a:fld>
            <a:endParaRPr lang="en-US"/>
          </a:p>
        </p:txBody>
      </p:sp>
    </p:spTree>
    <p:extLst>
      <p:ext uri="{BB962C8B-B14F-4D97-AF65-F5344CB8AC3E}">
        <p14:creationId xmlns:p14="http://schemas.microsoft.com/office/powerpoint/2010/main" val="419432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The first functionality is to use the “PUMA view” to look at local area. PUMA is defined by the US Census Bureau as local areas containing more than 100,000 people. We have about 2,400 local regions, which cover the entire country. We can compare local-level data to the rest of the city, state, and country. This could allow users to prioritize what local areas need more specific supports.    </a:t>
            </a:r>
          </a:p>
          <a:p>
            <a:pPr marL="171450" indent="-171450">
              <a:buFont typeface="Arial,Sans-Serif"/>
              <a:buChar char="•"/>
            </a:pPr>
            <a:endParaRPr lang="en-US">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11</a:t>
            </a:fld>
            <a:endParaRPr lang="en-US"/>
          </a:p>
        </p:txBody>
      </p:sp>
    </p:spTree>
    <p:extLst>
      <p:ext uri="{BB962C8B-B14F-4D97-AF65-F5344CB8AC3E}">
        <p14:creationId xmlns:p14="http://schemas.microsoft.com/office/powerpoint/2010/main" val="376003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functionality is to explore the “bonus city data” to see city-level metrics disaggregated by race and ethnicity. </a:t>
            </a:r>
          </a:p>
          <a:p>
            <a:endParaRPr lang="en-US">
              <a:cs typeface="Calibri"/>
            </a:endParaRPr>
          </a:p>
          <a:p>
            <a:r>
              <a:rPr lang="en-US"/>
              <a:t>We’re going to take a deeper dive into some of these metrics by using the city of Louisville, KY as a case example. I should note that I am not an expert in this city, and can only share the data we have in the dashboard and demonstrate how this data can be a starting point for further conversations to </a:t>
            </a:r>
            <a:endParaRPr lang="en-US">
              <a:cs typeface="Calibri"/>
            </a:endParaRPr>
          </a:p>
          <a:p>
            <a:r>
              <a:rPr lang="en-US"/>
              <a:t>better understand the financial realities across their communities and identify potential strategies to support financial well-being and address racial disparities</a:t>
            </a:r>
            <a:endParaRPr lang="en-US">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12</a:t>
            </a:fld>
            <a:endParaRPr lang="en-US"/>
          </a:p>
        </p:txBody>
      </p:sp>
    </p:spTree>
    <p:extLst>
      <p:ext uri="{BB962C8B-B14F-4D97-AF65-F5344CB8AC3E}">
        <p14:creationId xmlns:p14="http://schemas.microsoft.com/office/powerpoint/2010/main" val="1223042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13</a:t>
            </a:fld>
            <a:endParaRPr lang="en-US"/>
          </a:p>
        </p:txBody>
      </p:sp>
    </p:spTree>
    <p:extLst>
      <p:ext uri="{BB962C8B-B14F-4D97-AF65-F5344CB8AC3E}">
        <p14:creationId xmlns:p14="http://schemas.microsoft.com/office/powerpoint/2010/main" val="2135626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14</a:t>
            </a:fld>
            <a:endParaRPr lang="en-US"/>
          </a:p>
        </p:txBody>
      </p:sp>
    </p:spTree>
    <p:extLst>
      <p:ext uri="{BB962C8B-B14F-4D97-AF65-F5344CB8AC3E}">
        <p14:creationId xmlns:p14="http://schemas.microsoft.com/office/powerpoint/2010/main" val="4019942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15</a:t>
            </a:fld>
            <a:endParaRPr lang="en-US"/>
          </a:p>
        </p:txBody>
      </p:sp>
    </p:spTree>
    <p:extLst>
      <p:ext uri="{BB962C8B-B14F-4D97-AF65-F5344CB8AC3E}">
        <p14:creationId xmlns:p14="http://schemas.microsoft.com/office/powerpoint/2010/main" val="4209658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16</a:t>
            </a:fld>
            <a:endParaRPr lang="en-US"/>
          </a:p>
        </p:txBody>
      </p:sp>
    </p:spTree>
    <p:extLst>
      <p:ext uri="{BB962C8B-B14F-4D97-AF65-F5344CB8AC3E}">
        <p14:creationId xmlns:p14="http://schemas.microsoft.com/office/powerpoint/2010/main" val="2373283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17</a:t>
            </a:fld>
            <a:endParaRPr lang="en-US"/>
          </a:p>
        </p:txBody>
      </p:sp>
    </p:spTree>
    <p:extLst>
      <p:ext uri="{BB962C8B-B14F-4D97-AF65-F5344CB8AC3E}">
        <p14:creationId xmlns:p14="http://schemas.microsoft.com/office/powerpoint/2010/main" val="2135626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spcBef>
                <a:spcPts val="0"/>
              </a:spcBef>
              <a:spcAft>
                <a:spcPts val="0"/>
              </a:spcAft>
              <a:buFontTx/>
              <a:buNone/>
            </a:pPr>
            <a:endParaRPr lang="en-US" sz="1200" b="0" dirty="0">
              <a:effectLst/>
              <a:latin typeface="+mn-lt"/>
              <a:ea typeface="Calibri" panose="020F0502020204030204" pitchFamily="34" charset="0"/>
              <a:cs typeface="Calibri"/>
            </a:endParaRPr>
          </a:p>
          <a:p>
            <a:pPr rtl="0" fontAlgn="base"/>
            <a:endParaRPr lang="en-US" sz="1200" b="0" dirty="0">
              <a:effectLst/>
              <a:latin typeface="+mn-lt"/>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18</a:t>
            </a:fld>
            <a:endParaRPr lang="en-US"/>
          </a:p>
        </p:txBody>
      </p:sp>
    </p:spTree>
    <p:extLst>
      <p:ext uri="{BB962C8B-B14F-4D97-AF65-F5344CB8AC3E}">
        <p14:creationId xmlns:p14="http://schemas.microsoft.com/office/powerpoint/2010/main" val="2149127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p>
        </p:txBody>
      </p:sp>
      <p:sp>
        <p:nvSpPr>
          <p:cNvPr id="4" name="Slide Number Placeholder 3"/>
          <p:cNvSpPr>
            <a:spLocks noGrp="1"/>
          </p:cNvSpPr>
          <p:nvPr>
            <p:ph type="sldNum" sz="quarter" idx="5"/>
          </p:nvPr>
        </p:nvSpPr>
        <p:spPr/>
        <p:txBody>
          <a:bodyPr/>
          <a:lstStyle/>
          <a:p>
            <a:fld id="{F63DFFBB-F005-4305-9BA0-116247D1CEE1}" type="slidenum">
              <a:rPr lang="en-US" smtClean="0"/>
              <a:t>19</a:t>
            </a:fld>
            <a:endParaRPr lang="en-US"/>
          </a:p>
        </p:txBody>
      </p:sp>
    </p:spTree>
    <p:extLst>
      <p:ext uri="{BB962C8B-B14F-4D97-AF65-F5344CB8AC3E}">
        <p14:creationId xmlns:p14="http://schemas.microsoft.com/office/powerpoint/2010/main" val="343113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494546"/>
                </a:solidFill>
                <a:cs typeface="Arial"/>
              </a:rPr>
              <a:t>The financial health of residents is linked to the financial health of cities. Financial insecurity can cost cities millions. ​</a:t>
            </a:r>
          </a:p>
          <a:p>
            <a:r>
              <a:rPr lang="en-US" sz="1200" dirty="0">
                <a:solidFill>
                  <a:srgbClr val="494546"/>
                </a:solidFill>
                <a:cs typeface="Arial"/>
              </a:rPr>
              <a:t>During economic crises, financially healthy residents can better weather the storm, help stabilize city finances, and contribute to economic recovery. ​</a:t>
            </a:r>
          </a:p>
          <a:p>
            <a:endParaRPr lang="en-US" dirty="0">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2</a:t>
            </a:fld>
            <a:endParaRPr lang="en-US"/>
          </a:p>
        </p:txBody>
      </p:sp>
    </p:spTree>
    <p:extLst>
      <p:ext uri="{BB962C8B-B14F-4D97-AF65-F5344CB8AC3E}">
        <p14:creationId xmlns:p14="http://schemas.microsoft.com/office/powerpoint/2010/main" val="2417056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20</a:t>
            </a:fld>
            <a:endParaRPr lang="en-US"/>
          </a:p>
        </p:txBody>
      </p:sp>
    </p:spTree>
    <p:extLst>
      <p:ext uri="{BB962C8B-B14F-4D97-AF65-F5344CB8AC3E}">
        <p14:creationId xmlns:p14="http://schemas.microsoft.com/office/powerpoint/2010/main" val="2373283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21</a:t>
            </a:fld>
            <a:endParaRPr lang="en-US"/>
          </a:p>
        </p:txBody>
      </p:sp>
    </p:spTree>
    <p:extLst>
      <p:ext uri="{BB962C8B-B14F-4D97-AF65-F5344CB8AC3E}">
        <p14:creationId xmlns:p14="http://schemas.microsoft.com/office/powerpoint/2010/main" val="113875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22</a:t>
            </a:fld>
            <a:endParaRPr lang="en-US"/>
          </a:p>
        </p:txBody>
      </p:sp>
    </p:spTree>
    <p:extLst>
      <p:ext uri="{BB962C8B-B14F-4D97-AF65-F5344CB8AC3E}">
        <p14:creationId xmlns:p14="http://schemas.microsoft.com/office/powerpoint/2010/main" val="1471496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know there is much more context, data, and lived experiences that local residents and government know about the city and these local areas. </a:t>
            </a:r>
          </a:p>
        </p:txBody>
      </p:sp>
      <p:sp>
        <p:nvSpPr>
          <p:cNvPr id="4" name="Slide Number Placeholder 3"/>
          <p:cNvSpPr>
            <a:spLocks noGrp="1"/>
          </p:cNvSpPr>
          <p:nvPr>
            <p:ph type="sldNum" sz="quarter" idx="5"/>
          </p:nvPr>
        </p:nvSpPr>
        <p:spPr/>
        <p:txBody>
          <a:bodyPr/>
          <a:lstStyle/>
          <a:p>
            <a:fld id="{F63DFFBB-F005-4305-9BA0-116247D1CEE1}" type="slidenum">
              <a:rPr lang="en-US" smtClean="0"/>
              <a:t>23</a:t>
            </a:fld>
            <a:endParaRPr lang="en-US"/>
          </a:p>
        </p:txBody>
      </p:sp>
    </p:spTree>
    <p:extLst>
      <p:ext uri="{BB962C8B-B14F-4D97-AF65-F5344CB8AC3E}">
        <p14:creationId xmlns:p14="http://schemas.microsoft.com/office/powerpoint/2010/main" val="2880685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Segoe UI"/>
              <a:cs typeface="Segoe U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24</a:t>
            </a:fld>
            <a:endParaRPr lang="en-US"/>
          </a:p>
        </p:txBody>
      </p:sp>
    </p:spTree>
    <p:extLst>
      <p:ext uri="{BB962C8B-B14F-4D97-AF65-F5344CB8AC3E}">
        <p14:creationId xmlns:p14="http://schemas.microsoft.com/office/powerpoint/2010/main" val="2544099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25</a:t>
            </a:fld>
            <a:endParaRPr lang="en-US"/>
          </a:p>
        </p:txBody>
      </p:sp>
    </p:spTree>
    <p:extLst>
      <p:ext uri="{BB962C8B-B14F-4D97-AF65-F5344CB8AC3E}">
        <p14:creationId xmlns:p14="http://schemas.microsoft.com/office/powerpoint/2010/main" val="241698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Between 1963 and 2022, wealth has increased for all income groups. Families in the bottom income group went from having debt to having wealth. Those in the middle nearly quadrupled their wealth. The wealthiest families saw their wealth increase more than sevenfold.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In 1963, the wealthiest families had 36 times the wealth of families in the middle of the wealth distribution. By 2022, they had 71 times the wealth of families in the middle.</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Overall, wealth is increasing but so is inequality. </a:t>
            </a:r>
          </a:p>
          <a:p>
            <a:pPr rtl="0" fontAlgn="base">
              <a:spcBef>
                <a:spcPts val="0"/>
              </a:spcBef>
              <a:spcAft>
                <a:spcPts val="0"/>
              </a:spcAft>
              <a:buFont typeface="Arial" panose="020B0604020202020204" pitchFamily="34" charset="0"/>
              <a:buChar char="•"/>
            </a:pPr>
            <a:br>
              <a:rPr lang="en-US" b="0" dirty="0">
                <a:effectLst/>
              </a:rPr>
            </a:br>
            <a:br>
              <a:rPr lang="en-US" b="0" dirty="0">
                <a:effectLst/>
              </a:rPr>
            </a:br>
            <a:r>
              <a:rPr lang="en-US" sz="1800" b="0" i="0" u="none" strike="noStrike" dirty="0">
                <a:solidFill>
                  <a:srgbClr val="000000"/>
                </a:solidFill>
                <a:effectLst/>
                <a:latin typeface="Calibri" panose="020F0502020204030204" pitchFamily="34" charset="0"/>
              </a:rPr>
              <a:t>[Not talking points. Supplemental data points]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near the bottom of the wealth distribution (those at the 10th percentile) went from having $23 in debt to $450 in wealth.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Those in the middle (50th percentile) nearly quadrupled their wealth (from $50,598 to $192,700).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wealthiest families—those wealthier than 99 percent of all families—saw their wealth increase more than sevenfold (from $1.8 million to $13.6 million).</a:t>
            </a:r>
          </a:p>
          <a:p>
            <a:br>
              <a:rPr lang="en-US" b="0" dirty="0">
                <a:effectLst/>
              </a:rPr>
            </a:br>
            <a:endParaRPr lang="en-US" dirty="0"/>
          </a:p>
        </p:txBody>
      </p:sp>
      <p:sp>
        <p:nvSpPr>
          <p:cNvPr id="4" name="Slide Number Placeholder 3"/>
          <p:cNvSpPr>
            <a:spLocks noGrp="1"/>
          </p:cNvSpPr>
          <p:nvPr>
            <p:ph type="sldNum" sz="quarter" idx="5"/>
          </p:nvPr>
        </p:nvSpPr>
        <p:spPr/>
        <p:txBody>
          <a:bodyPr/>
          <a:lstStyle/>
          <a:p>
            <a:fld id="{F63DFFBB-F005-4305-9BA0-116247D1CEE1}" type="slidenum">
              <a:rPr lang="en-US" smtClean="0"/>
              <a:t>3</a:t>
            </a:fld>
            <a:endParaRPr lang="en-US"/>
          </a:p>
        </p:txBody>
      </p:sp>
    </p:spTree>
    <p:extLst>
      <p:ext uri="{BB962C8B-B14F-4D97-AF65-F5344CB8AC3E}">
        <p14:creationId xmlns:p14="http://schemas.microsoft.com/office/powerpoint/2010/main" val="8405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Over the past four decades, the difference in wealth held by white, Black, and Hispanic families has grown.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In 1983, the average wealth of white families was about $320,000 higher than the average wealth of Black and Hispanic families.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By 2022, white families’ average wealth was more than $1 million higher than that of Black and Hispanic families. Meaning, white families had six times the average wealth of Black families and Hispanic families.</a:t>
            </a:r>
          </a:p>
          <a:p>
            <a:br>
              <a:rPr lang="en-US" b="0" dirty="0">
                <a:effectLst/>
              </a:rPr>
            </a:br>
            <a:br>
              <a:rPr lang="en-US" b="0" dirty="0">
                <a:effectLst/>
              </a:rPr>
            </a:br>
            <a:r>
              <a:rPr lang="en-US" sz="1800" b="0" i="0" u="none" strike="noStrike" dirty="0">
                <a:solidFill>
                  <a:srgbClr val="000000"/>
                </a:solidFill>
                <a:effectLst/>
                <a:latin typeface="Calibri" panose="020F0502020204030204" pitchFamily="34" charset="0"/>
              </a:rPr>
              <a:t>[Not talking points, supplemental data points in case Qs arise in Q&amp;A]: By 2022, white families’ average wealth were $1.4 million. Black families were $212,000 (exact $211,596). Hispanic families were $228,000 ($227,544). Asian families $1.8 million ($</a:t>
            </a:r>
            <a:r>
              <a:rPr lang="en-US" sz="1800" b="0" i="0" u="none" strike="noStrike" dirty="0">
                <a:solidFill>
                  <a:srgbClr val="000000"/>
                </a:solidFill>
                <a:effectLst/>
                <a:latin typeface="Arial" panose="020B0604020202020204" pitchFamily="34" charset="0"/>
              </a:rPr>
              <a:t>1,809,002)</a:t>
            </a:r>
            <a:endParaRPr lang="en-US" dirty="0"/>
          </a:p>
        </p:txBody>
      </p:sp>
      <p:sp>
        <p:nvSpPr>
          <p:cNvPr id="4" name="Slide Number Placeholder 3"/>
          <p:cNvSpPr>
            <a:spLocks noGrp="1"/>
          </p:cNvSpPr>
          <p:nvPr>
            <p:ph type="sldNum" sz="quarter" idx="5"/>
          </p:nvPr>
        </p:nvSpPr>
        <p:spPr/>
        <p:txBody>
          <a:bodyPr/>
          <a:lstStyle/>
          <a:p>
            <a:fld id="{F63DFFBB-F005-4305-9BA0-116247D1CEE1}" type="slidenum">
              <a:rPr lang="en-US" smtClean="0"/>
              <a:t>4</a:t>
            </a:fld>
            <a:endParaRPr lang="en-US"/>
          </a:p>
        </p:txBody>
      </p:sp>
    </p:spTree>
    <p:extLst>
      <p:ext uri="{BB962C8B-B14F-4D97-AF65-F5344CB8AC3E}">
        <p14:creationId xmlns:p14="http://schemas.microsoft.com/office/powerpoint/2010/main" val="2610512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5</a:t>
            </a:fld>
            <a:endParaRPr lang="en-US"/>
          </a:p>
        </p:txBody>
      </p:sp>
    </p:spTree>
    <p:extLst>
      <p:ext uri="{BB962C8B-B14F-4D97-AF65-F5344CB8AC3E}">
        <p14:creationId xmlns:p14="http://schemas.microsoft.com/office/powerpoint/2010/main" val="2281545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6</a:t>
            </a:fld>
            <a:endParaRPr lang="en-US"/>
          </a:p>
        </p:txBody>
      </p:sp>
    </p:spTree>
    <p:extLst>
      <p:ext uri="{BB962C8B-B14F-4D97-AF65-F5344CB8AC3E}">
        <p14:creationId xmlns:p14="http://schemas.microsoft.com/office/powerpoint/2010/main" val="159838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7</a:t>
            </a:fld>
            <a:endParaRPr lang="en-US"/>
          </a:p>
        </p:txBody>
      </p:sp>
    </p:spTree>
    <p:extLst>
      <p:ext uri="{BB962C8B-B14F-4D97-AF65-F5344CB8AC3E}">
        <p14:creationId xmlns:p14="http://schemas.microsoft.com/office/powerpoint/2010/main" val="2584119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8</a:t>
            </a:fld>
            <a:endParaRPr lang="en-US"/>
          </a:p>
        </p:txBody>
      </p:sp>
    </p:spTree>
    <p:extLst>
      <p:ext uri="{BB962C8B-B14F-4D97-AF65-F5344CB8AC3E}">
        <p14:creationId xmlns:p14="http://schemas.microsoft.com/office/powerpoint/2010/main" val="239092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F63DFFBB-F005-4305-9BA0-116247D1CEE1}" type="slidenum">
              <a:rPr lang="en-US" smtClean="0"/>
              <a:t>9</a:t>
            </a:fld>
            <a:endParaRPr lang="en-US"/>
          </a:p>
        </p:txBody>
      </p:sp>
    </p:spTree>
    <p:extLst>
      <p:ext uri="{BB962C8B-B14F-4D97-AF65-F5344CB8AC3E}">
        <p14:creationId xmlns:p14="http://schemas.microsoft.com/office/powerpoint/2010/main" val="2080323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Larg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65861" y="812181"/>
            <a:ext cx="5908591" cy="498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lIns="0" rIns="0" anchor="t" anchorCtr="0">
            <a:noAutofit/>
          </a:bodyPr>
          <a:lstStyle>
            <a:lvl1pPr>
              <a:defRPr sz="3400" baseline="0">
                <a:latin typeface="+mj-lt"/>
              </a:defRPr>
            </a:lvl1pPr>
          </a:lstStyle>
          <a:p>
            <a:r>
              <a:rPr lang="en-US"/>
              <a:t>Click to edit Master title style</a:t>
            </a:r>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marL="457200" indent="-457200">
              <a:lnSpc>
                <a:spcPct val="108000"/>
              </a:lnSpc>
              <a:spcAft>
                <a:spcPts val="1200"/>
              </a:spcAft>
              <a:defRPr sz="3200" baseline="0">
                <a:latin typeface="+mn-lt"/>
              </a:defRPr>
            </a:lvl1pPr>
            <a:lvl2pPr marL="914400" indent="-457200">
              <a:lnSpc>
                <a:spcPct val="108000"/>
              </a:lnSpc>
              <a:spcAft>
                <a:spcPts val="1200"/>
              </a:spcAft>
              <a:defRPr sz="2800" baseline="0">
                <a:latin typeface="+mn-lt"/>
              </a:defRPr>
            </a:lvl2pPr>
            <a:lvl3pPr marL="1371600" indent="-457200">
              <a:lnSpc>
                <a:spcPct val="108000"/>
              </a:lnSpc>
              <a:spcAft>
                <a:spcPts val="1200"/>
              </a:spcAft>
              <a:defRPr sz="2800" baseline="0">
                <a:latin typeface="+mn-lt"/>
              </a:defRPr>
            </a:lvl3pPr>
            <a:lvl4pPr marL="1828800" indent="-457200">
              <a:lnSpc>
                <a:spcPct val="108000"/>
              </a:lnSpc>
              <a:spcAft>
                <a:spcPts val="1200"/>
              </a:spcAft>
              <a:defRPr sz="2800" baseline="0">
                <a:latin typeface="+mn-lt"/>
              </a:defRPr>
            </a:lvl4pPr>
            <a:lvl5pPr marL="2286000" indent="-457200">
              <a:lnSpc>
                <a:spcPct val="108000"/>
              </a:lnSpc>
              <a:spcAft>
                <a:spcPts val="1200"/>
              </a:spcAft>
              <a:defRPr sz="28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265815" y="-496181"/>
            <a:ext cx="2470098"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a:solidFill>
                  <a:schemeClr val="accent2"/>
                </a:solidFill>
              </a:rPr>
              <a:t>Master:</a:t>
            </a:r>
            <a:r>
              <a:rPr lang="en-US" sz="1200" b="1" baseline="0">
                <a:solidFill>
                  <a:schemeClr val="accent2"/>
                </a:solidFill>
              </a:rPr>
              <a:t> Title + Large Bullets</a:t>
            </a:r>
            <a:endParaRPr lang="en-US" sz="1200" b="1">
              <a:solidFill>
                <a:schemeClr val="accent2"/>
              </a:solidFill>
            </a:endParaRPr>
          </a:p>
        </p:txBody>
      </p:sp>
      <p:sp>
        <p:nvSpPr>
          <p:cNvPr id="10" name="Text Placeholder 2">
            <a:extLst>
              <a:ext uri="{FF2B5EF4-FFF2-40B4-BE49-F238E27FC236}">
                <a16:creationId xmlns:a16="http://schemas.microsoft.com/office/drawing/2014/main" id="{49344CE9-DF0E-244E-9177-5BB7481879A3}"/>
              </a:ext>
            </a:extLst>
          </p:cNvPr>
          <p:cNvSpPr>
            <a:spLocks noGrp="1"/>
          </p:cNvSpPr>
          <p:nvPr>
            <p:ph type="body" sz="quarter" idx="11" hasCustomPrompt="1"/>
          </p:nvPr>
        </p:nvSpPr>
        <p:spPr>
          <a:xfrm>
            <a:off x="457200" y="10511"/>
            <a:ext cx="824265"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a:t>overview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with image">
    <p:spTree>
      <p:nvGrpSpPr>
        <p:cNvPr id="1" name=""/>
        <p:cNvGrpSpPr/>
        <p:nvPr/>
      </p:nvGrpSpPr>
      <p:grpSpPr>
        <a:xfrm>
          <a:off x="0" y="0"/>
          <a:ext cx="0" cy="0"/>
          <a:chOff x="0" y="0"/>
          <a:chExt cx="0" cy="0"/>
        </a:xfrm>
      </p:grpSpPr>
      <p:sp>
        <p:nvSpPr>
          <p:cNvPr id="2" name="Rectangle 1"/>
          <p:cNvSpPr/>
          <p:nvPr userDrawn="1"/>
        </p:nvSpPr>
        <p:spPr>
          <a:xfrm>
            <a:off x="1" y="6347637"/>
            <a:ext cx="3274828" cy="51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1" y="0"/>
            <a:ext cx="12192000" cy="3300984"/>
          </a:xfrm>
          <a:solidFill>
            <a:schemeClr val="bg2">
              <a:lumMod val="85000"/>
            </a:schemeClr>
          </a:solidFill>
        </p:spPr>
        <p:txBody>
          <a:bodyPr lIns="182880" rIns="182880" anchor="t"/>
          <a:lstStyle>
            <a:lvl1pPr marL="0" indent="0" algn="ctr">
              <a:spcAft>
                <a:spcPts val="0"/>
              </a:spcAft>
              <a:buNone/>
              <a:defRPr baseline="0">
                <a:solidFill>
                  <a:schemeClr val="bg1"/>
                </a:solidFill>
              </a:defRPr>
            </a:lvl1pPr>
          </a:lstStyle>
          <a:p>
            <a:br>
              <a:rPr lang="en-US"/>
            </a:br>
            <a:r>
              <a:rPr lang="en-US"/>
              <a:t>Drag picture to placeholder or click icon to add from a file.</a:t>
            </a:r>
            <a:br>
              <a:rPr lang="en-US"/>
            </a:br>
            <a:r>
              <a:rPr lang="en-US"/>
              <a:t>Photo will be cropped to 960x260 pixels.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5488944"/>
            <a:ext cx="3721608" cy="1007936"/>
          </a:xfrm>
          <a:prstGeom prst="rect">
            <a:avLst/>
          </a:prstGeom>
        </p:spPr>
      </p:pic>
      <p:sp>
        <p:nvSpPr>
          <p:cNvPr id="6" name="TextBox 5"/>
          <p:cNvSpPr txBox="1"/>
          <p:nvPr userDrawn="1"/>
        </p:nvSpPr>
        <p:spPr>
          <a:xfrm>
            <a:off x="265815" y="-496181"/>
            <a:ext cx="2432059" cy="483989"/>
          </a:xfrm>
          <a:prstGeom prst="round2SameRect">
            <a:avLst/>
          </a:prstGeom>
          <a:solidFill>
            <a:srgbClr val="F9FAF9"/>
          </a:solidFill>
          <a:ln w="6350">
            <a:solidFill>
              <a:schemeClr val="accent2"/>
            </a:solidFill>
            <a:prstDash val="solid"/>
          </a:ln>
        </p:spPr>
        <p:txBody>
          <a:bodyPr wrap="none" lIns="182880" tIns="91440" rIns="182880" bIns="182880" rtlCol="0">
            <a:spAutoFit/>
          </a:bodyPr>
          <a:lstStyle>
            <a:defPPr>
              <a:defRPr lang="en-US"/>
            </a:defPPr>
            <a:lvl1pPr>
              <a:defRPr sz="1200" b="1">
                <a:solidFill>
                  <a:schemeClr val="accent2"/>
                </a:solidFill>
              </a:defRPr>
            </a:lvl1pPr>
          </a:lstStyle>
          <a:p>
            <a:pPr lvl="0"/>
            <a:r>
              <a:rPr lang="en-US"/>
              <a:t>Master: Cover B with image</a:t>
            </a:r>
          </a:p>
        </p:txBody>
      </p:sp>
      <p:sp>
        <p:nvSpPr>
          <p:cNvPr id="7" name="Text Placeholder 4">
            <a:extLst>
              <a:ext uri="{FF2B5EF4-FFF2-40B4-BE49-F238E27FC236}">
                <a16:creationId xmlns:a16="http://schemas.microsoft.com/office/drawing/2014/main" id="{59602185-155F-114D-ABC9-23953F6B44C7}"/>
              </a:ext>
            </a:extLst>
          </p:cNvPr>
          <p:cNvSpPr>
            <a:spLocks noGrp="1"/>
          </p:cNvSpPr>
          <p:nvPr>
            <p:ph type="body" sz="quarter" idx="11" hasCustomPrompt="1"/>
          </p:nvPr>
        </p:nvSpPr>
        <p:spPr>
          <a:xfrm>
            <a:off x="6096000" y="5725684"/>
            <a:ext cx="5638800" cy="417677"/>
          </a:xfrm>
        </p:spPr>
        <p:txBody>
          <a:bodyPr anchor="b">
            <a:normAutofit/>
          </a:bodyPr>
          <a:lstStyle>
            <a:lvl1pPr marL="0" indent="0" algn="r">
              <a:buNone/>
              <a:defRPr sz="1200">
                <a:solidFill>
                  <a:schemeClr val="accent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optional author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088" userDrawn="1">
          <p15:clr>
            <a:srgbClr val="FBAE40"/>
          </p15:clr>
        </p15:guide>
        <p15:guide id="3" orient="horz" pos="3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508"/>
        <p:cNvGrpSpPr/>
        <p:nvPr/>
      </p:nvGrpSpPr>
      <p:grpSpPr>
        <a:xfrm>
          <a:off x="0" y="0"/>
          <a:ext cx="0" cy="0"/>
          <a:chOff x="0" y="0"/>
          <a:chExt cx="0" cy="0"/>
        </a:xfrm>
      </p:grpSpPr>
      <p:sp>
        <p:nvSpPr>
          <p:cNvPr id="509" name="Google Shape;509;g186a3a927d4_1_412"/>
          <p:cNvSpPr txBox="1">
            <a:spLocks noGrp="1"/>
          </p:cNvSpPr>
          <p:nvPr>
            <p:ph type="sldNum" idx="12"/>
          </p:nvPr>
        </p:nvSpPr>
        <p:spPr>
          <a:xfrm>
            <a:off x="8991600" y="6467708"/>
            <a:ext cx="2743200" cy="2094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000">
                <a:solidFill>
                  <a:srgbClr val="939292"/>
                </a:solidFill>
                <a:latin typeface="Lato"/>
                <a:ea typeface="Lato"/>
                <a:cs typeface="Lato"/>
                <a:sym typeface="Lato"/>
              </a:defRPr>
            </a:lvl1pPr>
            <a:lvl2pPr marL="0" lvl="1" indent="0" algn="r" rtl="0">
              <a:spcBef>
                <a:spcPts val="0"/>
              </a:spcBef>
              <a:buNone/>
              <a:defRPr sz="1000">
                <a:solidFill>
                  <a:srgbClr val="939292"/>
                </a:solidFill>
                <a:latin typeface="Lato"/>
                <a:ea typeface="Lato"/>
                <a:cs typeface="Lato"/>
                <a:sym typeface="Lato"/>
              </a:defRPr>
            </a:lvl2pPr>
            <a:lvl3pPr marL="0" lvl="2" indent="0" algn="r" rtl="0">
              <a:spcBef>
                <a:spcPts val="0"/>
              </a:spcBef>
              <a:buNone/>
              <a:defRPr sz="1000">
                <a:solidFill>
                  <a:srgbClr val="939292"/>
                </a:solidFill>
                <a:latin typeface="Lato"/>
                <a:ea typeface="Lato"/>
                <a:cs typeface="Lato"/>
                <a:sym typeface="Lato"/>
              </a:defRPr>
            </a:lvl3pPr>
            <a:lvl4pPr marL="0" lvl="3" indent="0" algn="r" rtl="0">
              <a:spcBef>
                <a:spcPts val="0"/>
              </a:spcBef>
              <a:buNone/>
              <a:defRPr sz="1000">
                <a:solidFill>
                  <a:srgbClr val="939292"/>
                </a:solidFill>
                <a:latin typeface="Lato"/>
                <a:ea typeface="Lato"/>
                <a:cs typeface="Lato"/>
                <a:sym typeface="Lato"/>
              </a:defRPr>
            </a:lvl4pPr>
            <a:lvl5pPr marL="0" lvl="4" indent="0" algn="r" rtl="0">
              <a:spcBef>
                <a:spcPts val="0"/>
              </a:spcBef>
              <a:buNone/>
              <a:defRPr sz="1000">
                <a:solidFill>
                  <a:srgbClr val="939292"/>
                </a:solidFill>
                <a:latin typeface="Lato"/>
                <a:ea typeface="Lato"/>
                <a:cs typeface="Lato"/>
                <a:sym typeface="Lato"/>
              </a:defRPr>
            </a:lvl5pPr>
            <a:lvl6pPr marL="0" lvl="5" indent="0" algn="r" rtl="0">
              <a:spcBef>
                <a:spcPts val="0"/>
              </a:spcBef>
              <a:buNone/>
              <a:defRPr sz="1000">
                <a:solidFill>
                  <a:srgbClr val="939292"/>
                </a:solidFill>
                <a:latin typeface="Lato"/>
                <a:ea typeface="Lato"/>
                <a:cs typeface="Lato"/>
                <a:sym typeface="Lato"/>
              </a:defRPr>
            </a:lvl6pPr>
            <a:lvl7pPr marL="0" lvl="6" indent="0" algn="r" rtl="0">
              <a:spcBef>
                <a:spcPts val="0"/>
              </a:spcBef>
              <a:buNone/>
              <a:defRPr sz="1000">
                <a:solidFill>
                  <a:srgbClr val="939292"/>
                </a:solidFill>
                <a:latin typeface="Lato"/>
                <a:ea typeface="Lato"/>
                <a:cs typeface="Lato"/>
                <a:sym typeface="Lato"/>
              </a:defRPr>
            </a:lvl7pPr>
            <a:lvl8pPr marL="0" lvl="7" indent="0" algn="r" rtl="0">
              <a:spcBef>
                <a:spcPts val="0"/>
              </a:spcBef>
              <a:buNone/>
              <a:defRPr sz="1000">
                <a:solidFill>
                  <a:srgbClr val="939292"/>
                </a:solidFill>
                <a:latin typeface="Lato"/>
                <a:ea typeface="Lato"/>
                <a:cs typeface="Lato"/>
                <a:sym typeface="Lato"/>
              </a:defRPr>
            </a:lvl8pPr>
            <a:lvl9pPr marL="0" lvl="8" indent="0" algn="r" rtl="0">
              <a:spcBef>
                <a:spcPts val="0"/>
              </a:spcBef>
              <a:buNone/>
              <a:defRPr sz="1000">
                <a:solidFill>
                  <a:srgbClr val="93929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510" name="Google Shape;510;g186a3a927d4_1_412"/>
          <p:cNvSpPr txBox="1">
            <a:spLocks noGrp="1"/>
          </p:cNvSpPr>
          <p:nvPr>
            <p:ph type="title"/>
          </p:nvPr>
        </p:nvSpPr>
        <p:spPr>
          <a:xfrm>
            <a:off x="457200" y="533400"/>
            <a:ext cx="11277600" cy="1157400"/>
          </a:xfrm>
          <a:prstGeom prst="rect">
            <a:avLst/>
          </a:prstGeom>
          <a:noFill/>
          <a:ln>
            <a:noFill/>
          </a:ln>
        </p:spPr>
        <p:txBody>
          <a:bodyPr spcFirstLastPara="1" wrap="square" lIns="0" tIns="45700" rIns="0" bIns="45700" anchor="t" anchorCtr="0">
            <a:noAutofit/>
          </a:bodyPr>
          <a:lstStyle>
            <a:lvl1pPr lvl="0" algn="l" rtl="0">
              <a:lnSpc>
                <a:spcPct val="90000"/>
              </a:lnSpc>
              <a:spcBef>
                <a:spcPts val="0"/>
              </a:spcBef>
              <a:spcAft>
                <a:spcPts val="0"/>
              </a:spcAft>
              <a:buClr>
                <a:schemeClr val="dk1"/>
              </a:buClr>
              <a:buSzPts val="3400"/>
              <a:buFont typeface="Lato"/>
              <a:buNone/>
              <a:defRPr b="1">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1" name="Google Shape;511;g186a3a927d4_1_412"/>
          <p:cNvSpPr txBox="1">
            <a:spLocks noGrp="1"/>
          </p:cNvSpPr>
          <p:nvPr>
            <p:ph type="body" idx="1"/>
          </p:nvPr>
        </p:nvSpPr>
        <p:spPr>
          <a:xfrm>
            <a:off x="457200" y="1690688"/>
            <a:ext cx="10214700" cy="4367100"/>
          </a:xfrm>
          <a:prstGeom prst="rect">
            <a:avLst/>
          </a:prstGeom>
          <a:noFill/>
          <a:ln>
            <a:noFill/>
          </a:ln>
        </p:spPr>
        <p:txBody>
          <a:bodyPr spcFirstLastPara="1" wrap="square" lIns="0" tIns="0" rIns="0" bIns="91425" anchor="t" anchorCtr="0">
            <a:noAutofit/>
          </a:bodyPr>
          <a:lstStyle>
            <a:lvl1pPr marL="457200" lvl="0" indent="-368300" algn="l" rtl="0">
              <a:lnSpc>
                <a:spcPct val="108000"/>
              </a:lnSpc>
              <a:spcBef>
                <a:spcPts val="0"/>
              </a:spcBef>
              <a:spcAft>
                <a:spcPts val="0"/>
              </a:spcAft>
              <a:buSzPts val="2200"/>
              <a:buChar char="▪"/>
              <a:defRPr>
                <a:latin typeface="Arial"/>
                <a:ea typeface="Arial"/>
                <a:cs typeface="Arial"/>
                <a:sym typeface="Arial"/>
              </a:defRPr>
            </a:lvl1pPr>
            <a:lvl2pPr marL="914400" lvl="1" indent="-355600" algn="l" rtl="0">
              <a:lnSpc>
                <a:spcPct val="108000"/>
              </a:lnSpc>
              <a:spcBef>
                <a:spcPts val="1600"/>
              </a:spcBef>
              <a:spcAft>
                <a:spcPts val="0"/>
              </a:spcAft>
              <a:buSzPts val="2000"/>
              <a:buChar char="▪"/>
              <a:defRPr>
                <a:latin typeface="Arial"/>
                <a:ea typeface="Arial"/>
                <a:cs typeface="Arial"/>
                <a:sym typeface="Arial"/>
              </a:defRPr>
            </a:lvl2pPr>
            <a:lvl3pPr marL="1371600" lvl="2" indent="-342900" algn="l" rtl="0">
              <a:lnSpc>
                <a:spcPct val="108000"/>
              </a:lnSpc>
              <a:spcBef>
                <a:spcPts val="1600"/>
              </a:spcBef>
              <a:spcAft>
                <a:spcPts val="0"/>
              </a:spcAft>
              <a:buSzPts val="1800"/>
              <a:buChar char="▪"/>
              <a:defRPr>
                <a:latin typeface="Arial"/>
                <a:ea typeface="Arial"/>
                <a:cs typeface="Arial"/>
                <a:sym typeface="Arial"/>
              </a:defRPr>
            </a:lvl3pPr>
            <a:lvl4pPr marL="1828800" lvl="3" indent="-342900" algn="l" rtl="0">
              <a:lnSpc>
                <a:spcPct val="108000"/>
              </a:lnSpc>
              <a:spcBef>
                <a:spcPts val="1600"/>
              </a:spcBef>
              <a:spcAft>
                <a:spcPts val="0"/>
              </a:spcAft>
              <a:buSzPts val="1800"/>
              <a:buChar char="▪"/>
              <a:defRPr>
                <a:latin typeface="Arial"/>
                <a:ea typeface="Arial"/>
                <a:cs typeface="Arial"/>
                <a:sym typeface="Arial"/>
              </a:defRPr>
            </a:lvl4pPr>
            <a:lvl5pPr marL="2286000" lvl="4" indent="-342900" algn="l" rtl="0">
              <a:lnSpc>
                <a:spcPct val="108000"/>
              </a:lnSpc>
              <a:spcBef>
                <a:spcPts val="1600"/>
              </a:spcBef>
              <a:spcAft>
                <a:spcPts val="0"/>
              </a:spcAft>
              <a:buSzPts val="1800"/>
              <a:buChar char="▪"/>
              <a:defRPr>
                <a:latin typeface="Arial"/>
                <a:ea typeface="Arial"/>
                <a:cs typeface="Arial"/>
                <a:sym typeface="Arial"/>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2" name="Google Shape;512;g186a3a927d4_1_412"/>
          <p:cNvSpPr/>
          <p:nvPr/>
        </p:nvSpPr>
        <p:spPr>
          <a:xfrm>
            <a:off x="265815" y="-496181"/>
            <a:ext cx="1999500" cy="483900"/>
          </a:xfrm>
          <a:prstGeom prst="round2SameRect">
            <a:avLst>
              <a:gd name="adj1" fmla="val 16667"/>
              <a:gd name="adj2" fmla="val 0"/>
            </a:avLst>
          </a:prstGeom>
          <a:solidFill>
            <a:srgbClr val="F9FAF9"/>
          </a:solidFill>
          <a:ln w="9525" cap="flat" cmpd="sng">
            <a:solidFill>
              <a:schemeClr val="accent2"/>
            </a:solidFill>
            <a:prstDash val="solid"/>
            <a:round/>
            <a:headEnd type="none" w="sm" len="sm"/>
            <a:tailEnd type="none" w="sm" len="sm"/>
          </a:ln>
        </p:spPr>
        <p:txBody>
          <a:bodyPr spcFirstLastPara="1" wrap="square" lIns="182875" tIns="91425" rIns="182875" bIns="182875" anchor="t" anchorCtr="0">
            <a:noAutofit/>
          </a:bodyPr>
          <a:lstStyle/>
          <a:p>
            <a:pPr marL="0" marR="0" lvl="0" indent="0" algn="l" rtl="0">
              <a:spcBef>
                <a:spcPts val="0"/>
              </a:spcBef>
              <a:spcAft>
                <a:spcPts val="0"/>
              </a:spcAft>
              <a:buNone/>
            </a:pPr>
            <a:r>
              <a:rPr lang="en-US" sz="1200" b="1">
                <a:solidFill>
                  <a:schemeClr val="accent2"/>
                </a:solidFill>
                <a:latin typeface="Arial"/>
                <a:ea typeface="Arial"/>
                <a:cs typeface="Arial"/>
                <a:sym typeface="Arial"/>
              </a:rPr>
              <a:t>Master: Title + Bullets</a:t>
            </a:r>
            <a:endParaRPr sz="1200" b="1">
              <a:solidFill>
                <a:schemeClr val="accent2"/>
              </a:solidFill>
              <a:latin typeface="Arial"/>
              <a:ea typeface="Arial"/>
              <a:cs typeface="Arial"/>
              <a:sym typeface="Arial"/>
            </a:endParaRPr>
          </a:p>
        </p:txBody>
      </p:sp>
      <p:sp>
        <p:nvSpPr>
          <p:cNvPr id="513" name="Google Shape;513;g186a3a927d4_1_412"/>
          <p:cNvSpPr txBox="1">
            <a:spLocks noGrp="1"/>
          </p:cNvSpPr>
          <p:nvPr>
            <p:ph type="body" idx="2"/>
          </p:nvPr>
        </p:nvSpPr>
        <p:spPr>
          <a:xfrm>
            <a:off x="457200" y="10511"/>
            <a:ext cx="2787900" cy="307800"/>
          </a:xfrm>
          <a:prstGeom prst="rect">
            <a:avLst/>
          </a:prstGeom>
          <a:solidFill>
            <a:schemeClr val="accent1">
              <a:alpha val="4710"/>
            </a:schemeClr>
          </a:solidFill>
          <a:ln>
            <a:noFill/>
          </a:ln>
        </p:spPr>
        <p:txBody>
          <a:bodyPr spcFirstLastPara="1" wrap="square" lIns="91425" tIns="91425" rIns="91425" bIns="91425" anchor="ctr" anchorCtr="0">
            <a:spAutoFit/>
          </a:bodyPr>
          <a:lstStyle>
            <a:lvl1pPr marL="457200" lvl="0" indent="-228600" algn="l" rtl="0">
              <a:lnSpc>
                <a:spcPct val="100000"/>
              </a:lnSpc>
              <a:spcBef>
                <a:spcPts val="0"/>
              </a:spcBef>
              <a:spcAft>
                <a:spcPts val="0"/>
              </a:spcAft>
              <a:buSzPts val="800"/>
              <a:buFont typeface="Lato"/>
              <a:buNone/>
              <a:defRPr sz="800" b="0" cap="none">
                <a:solidFill>
                  <a:schemeClr val="accent1"/>
                </a:solidFill>
                <a:latin typeface="Lato"/>
                <a:ea typeface="Lato"/>
                <a:cs typeface="Lato"/>
                <a:sym typeface="Lato"/>
              </a:defRPr>
            </a:lvl1pPr>
            <a:lvl2pPr marL="914400" lvl="1" indent="-342900" algn="l" rtl="0">
              <a:lnSpc>
                <a:spcPct val="100000"/>
              </a:lnSpc>
              <a:spcBef>
                <a:spcPts val="1600"/>
              </a:spcBef>
              <a:spcAft>
                <a:spcPts val="0"/>
              </a:spcAft>
              <a:buSzPts val="1800"/>
              <a:buChar char="▪"/>
              <a:defRPr/>
            </a:lvl2pPr>
            <a:lvl3pPr marL="1371600" lvl="2" indent="-342900" algn="l" rtl="0">
              <a:lnSpc>
                <a:spcPct val="100000"/>
              </a:lnSpc>
              <a:spcBef>
                <a:spcPts val="1600"/>
              </a:spcBef>
              <a:spcAft>
                <a:spcPts val="0"/>
              </a:spcAft>
              <a:buSzPts val="1800"/>
              <a:buChar char="▪"/>
              <a:defRPr/>
            </a:lvl3pPr>
            <a:lvl4pPr marL="1828800" lvl="3" indent="-342900" algn="l" rtl="0">
              <a:lnSpc>
                <a:spcPct val="100000"/>
              </a:lnSpc>
              <a:spcBef>
                <a:spcPts val="1600"/>
              </a:spcBef>
              <a:spcAft>
                <a:spcPts val="0"/>
              </a:spcAft>
              <a:buSzPts val="1800"/>
              <a:buChar char="▪"/>
              <a:defRPr/>
            </a:lvl4pPr>
            <a:lvl5pPr marL="2286000" lvl="4" indent="-342900" algn="l" rtl="0">
              <a:lnSpc>
                <a:spcPct val="100000"/>
              </a:lnSpc>
              <a:spcBef>
                <a:spcPts val="1600"/>
              </a:spcBef>
              <a:spcAft>
                <a:spcPts val="0"/>
              </a:spcAft>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752071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Larg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65861" y="812181"/>
            <a:ext cx="5908591" cy="498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lIns="0" rIns="0" anchor="t" anchorCtr="0">
            <a:noAutofit/>
          </a:bodyPr>
          <a:lstStyle>
            <a:lvl1pPr>
              <a:defRPr sz="3400" baseline="0">
                <a:latin typeface="+mj-lt"/>
              </a:defRPr>
            </a:lvl1pPr>
          </a:lstStyle>
          <a:p>
            <a:r>
              <a:rPr lang="en-US"/>
              <a:t>Click to edit Master title style</a:t>
            </a:r>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marL="457200" indent="-457200">
              <a:lnSpc>
                <a:spcPct val="108000"/>
              </a:lnSpc>
              <a:spcAft>
                <a:spcPts val="1200"/>
              </a:spcAft>
              <a:defRPr sz="3200" baseline="0">
                <a:latin typeface="+mn-lt"/>
              </a:defRPr>
            </a:lvl1pPr>
            <a:lvl2pPr marL="914400" indent="-457200">
              <a:lnSpc>
                <a:spcPct val="108000"/>
              </a:lnSpc>
              <a:spcAft>
                <a:spcPts val="1200"/>
              </a:spcAft>
              <a:defRPr sz="2800" baseline="0">
                <a:latin typeface="+mn-lt"/>
              </a:defRPr>
            </a:lvl2pPr>
            <a:lvl3pPr marL="1371600" indent="-457200">
              <a:lnSpc>
                <a:spcPct val="108000"/>
              </a:lnSpc>
              <a:spcAft>
                <a:spcPts val="1200"/>
              </a:spcAft>
              <a:defRPr sz="2800" baseline="0">
                <a:latin typeface="+mn-lt"/>
              </a:defRPr>
            </a:lvl3pPr>
            <a:lvl4pPr marL="1828800" indent="-457200">
              <a:lnSpc>
                <a:spcPct val="108000"/>
              </a:lnSpc>
              <a:spcAft>
                <a:spcPts val="1200"/>
              </a:spcAft>
              <a:defRPr sz="2800" baseline="0">
                <a:latin typeface="+mn-lt"/>
              </a:defRPr>
            </a:lvl4pPr>
            <a:lvl5pPr marL="2286000" indent="-457200">
              <a:lnSpc>
                <a:spcPct val="108000"/>
              </a:lnSpc>
              <a:spcAft>
                <a:spcPts val="1200"/>
              </a:spcAft>
              <a:defRPr sz="28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265815" y="-496181"/>
            <a:ext cx="2470098"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a:solidFill>
                  <a:schemeClr val="accent2"/>
                </a:solidFill>
              </a:rPr>
              <a:t>Master:</a:t>
            </a:r>
            <a:r>
              <a:rPr lang="en-US" sz="1200" b="1" baseline="0">
                <a:solidFill>
                  <a:schemeClr val="accent2"/>
                </a:solidFill>
              </a:rPr>
              <a:t> Title + Large Bullets</a:t>
            </a:r>
            <a:endParaRPr lang="en-US" sz="1200" b="1">
              <a:solidFill>
                <a:schemeClr val="accent2"/>
              </a:solidFill>
            </a:endParaRPr>
          </a:p>
        </p:txBody>
      </p:sp>
      <p:sp>
        <p:nvSpPr>
          <p:cNvPr id="10" name="Text Placeholder 2">
            <a:extLst>
              <a:ext uri="{FF2B5EF4-FFF2-40B4-BE49-F238E27FC236}">
                <a16:creationId xmlns:a16="http://schemas.microsoft.com/office/drawing/2014/main" id="{49344CE9-DF0E-244E-9177-5BB7481879A3}"/>
              </a:ext>
            </a:extLst>
          </p:cNvPr>
          <p:cNvSpPr>
            <a:spLocks noGrp="1"/>
          </p:cNvSpPr>
          <p:nvPr>
            <p:ph type="body" sz="quarter" idx="11" hasCustomPrompt="1"/>
          </p:nvPr>
        </p:nvSpPr>
        <p:spPr>
          <a:xfrm>
            <a:off x="457200" y="10511"/>
            <a:ext cx="824265"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a:t>overview</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B with image">
    <p:spTree>
      <p:nvGrpSpPr>
        <p:cNvPr id="1" name=""/>
        <p:cNvGrpSpPr/>
        <p:nvPr/>
      </p:nvGrpSpPr>
      <p:grpSpPr>
        <a:xfrm>
          <a:off x="0" y="0"/>
          <a:ext cx="0" cy="0"/>
          <a:chOff x="0" y="0"/>
          <a:chExt cx="0" cy="0"/>
        </a:xfrm>
      </p:grpSpPr>
      <p:sp>
        <p:nvSpPr>
          <p:cNvPr id="2" name="Rectangle 1"/>
          <p:cNvSpPr/>
          <p:nvPr userDrawn="1"/>
        </p:nvSpPr>
        <p:spPr>
          <a:xfrm>
            <a:off x="1" y="6347637"/>
            <a:ext cx="3274828" cy="51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1" y="0"/>
            <a:ext cx="12192000" cy="3300984"/>
          </a:xfrm>
          <a:solidFill>
            <a:schemeClr val="bg2">
              <a:lumMod val="85000"/>
            </a:schemeClr>
          </a:solidFill>
        </p:spPr>
        <p:txBody>
          <a:bodyPr lIns="182880" rIns="182880" anchor="t"/>
          <a:lstStyle>
            <a:lvl1pPr marL="0" indent="0" algn="ctr">
              <a:spcAft>
                <a:spcPts val="0"/>
              </a:spcAft>
              <a:buNone/>
              <a:defRPr baseline="0">
                <a:solidFill>
                  <a:schemeClr val="bg1"/>
                </a:solidFill>
              </a:defRPr>
            </a:lvl1pPr>
          </a:lstStyle>
          <a:p>
            <a:br>
              <a:rPr lang="en-US"/>
            </a:br>
            <a:r>
              <a:rPr lang="en-US"/>
              <a:t>Drag picture to placeholder or click icon to add from a file.</a:t>
            </a:r>
            <a:br>
              <a:rPr lang="en-US"/>
            </a:br>
            <a:r>
              <a:rPr lang="en-US"/>
              <a:t>Photo will be cropped to 960x260 pixels.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5488944"/>
            <a:ext cx="3721608" cy="1007936"/>
          </a:xfrm>
          <a:prstGeom prst="rect">
            <a:avLst/>
          </a:prstGeom>
        </p:spPr>
      </p:pic>
      <p:sp>
        <p:nvSpPr>
          <p:cNvPr id="6" name="TextBox 5"/>
          <p:cNvSpPr txBox="1"/>
          <p:nvPr userDrawn="1"/>
        </p:nvSpPr>
        <p:spPr>
          <a:xfrm>
            <a:off x="265815" y="-496181"/>
            <a:ext cx="2432059" cy="483989"/>
          </a:xfrm>
          <a:prstGeom prst="round2SameRect">
            <a:avLst/>
          </a:prstGeom>
          <a:solidFill>
            <a:srgbClr val="F9FAF9"/>
          </a:solidFill>
          <a:ln w="6350">
            <a:solidFill>
              <a:schemeClr val="accent2"/>
            </a:solidFill>
            <a:prstDash val="solid"/>
          </a:ln>
        </p:spPr>
        <p:txBody>
          <a:bodyPr wrap="none" lIns="182880" tIns="91440" rIns="182880" bIns="182880" rtlCol="0">
            <a:spAutoFit/>
          </a:bodyPr>
          <a:lstStyle>
            <a:defPPr>
              <a:defRPr lang="en-US"/>
            </a:defPPr>
            <a:lvl1pPr>
              <a:defRPr sz="1200" b="1">
                <a:solidFill>
                  <a:schemeClr val="accent2"/>
                </a:solidFill>
              </a:defRPr>
            </a:lvl1pPr>
          </a:lstStyle>
          <a:p>
            <a:pPr lvl="0"/>
            <a:r>
              <a:rPr lang="en-US"/>
              <a:t>Master: Cover B with image</a:t>
            </a:r>
          </a:p>
        </p:txBody>
      </p:sp>
      <p:sp>
        <p:nvSpPr>
          <p:cNvPr id="7" name="Text Placeholder 4">
            <a:extLst>
              <a:ext uri="{FF2B5EF4-FFF2-40B4-BE49-F238E27FC236}">
                <a16:creationId xmlns:a16="http://schemas.microsoft.com/office/drawing/2014/main" id="{59602185-155F-114D-ABC9-23953F6B44C7}"/>
              </a:ext>
            </a:extLst>
          </p:cNvPr>
          <p:cNvSpPr>
            <a:spLocks noGrp="1"/>
          </p:cNvSpPr>
          <p:nvPr>
            <p:ph type="body" sz="quarter" idx="11" hasCustomPrompt="1"/>
          </p:nvPr>
        </p:nvSpPr>
        <p:spPr>
          <a:xfrm>
            <a:off x="6096000" y="5725684"/>
            <a:ext cx="5638800" cy="417677"/>
          </a:xfrm>
        </p:spPr>
        <p:txBody>
          <a:bodyPr anchor="b">
            <a:normAutofit/>
          </a:bodyPr>
          <a:lstStyle>
            <a:lvl1pPr marL="0" indent="0" algn="r">
              <a:buNone/>
              <a:defRPr sz="1200">
                <a:solidFill>
                  <a:schemeClr val="accent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optional author</a:t>
            </a:r>
          </a:p>
        </p:txBody>
      </p:sp>
    </p:spTree>
  </p:cSld>
  <p:clrMapOvr>
    <a:masterClrMapping/>
  </p:clrMapOvr>
  <p:transition>
    <p:fade/>
  </p:transition>
  <p:extLst>
    <p:ext uri="{DCECCB84-F9BA-43D5-87BE-67443E8EF086}">
      <p15:sldGuideLst xmlns:p15="http://schemas.microsoft.com/office/powerpoint/2012/main">
        <p15:guide id="2" orient="horz" pos="2088" userDrawn="1">
          <p15:clr>
            <a:srgbClr val="FBAE40"/>
          </p15:clr>
        </p15:guide>
        <p15:guide id="3" orient="horz" pos="3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11277600" cy="1157288"/>
          </a:xfrm>
          <a:prstGeom prst="rect">
            <a:avLst/>
          </a:prstGeom>
        </p:spPr>
        <p:txBody>
          <a:bodyPr vert="horz" lIns="0" tIns="45720" rIns="0" bIns="45720" rtlCol="0" anchor="t">
            <a:normAutofit/>
          </a:bodyPr>
          <a:lstStyle/>
          <a:p>
            <a:r>
              <a:rPr lang="en-US"/>
              <a:t>Click to edit Master title style</a:t>
            </a:r>
          </a:p>
        </p:txBody>
      </p:sp>
      <p:sp>
        <p:nvSpPr>
          <p:cNvPr id="3" name="Text Placeholder 2"/>
          <p:cNvSpPr>
            <a:spLocks noGrp="1"/>
          </p:cNvSpPr>
          <p:nvPr>
            <p:ph type="body" idx="1"/>
          </p:nvPr>
        </p:nvSpPr>
        <p:spPr>
          <a:xfrm>
            <a:off x="457200" y="1825625"/>
            <a:ext cx="11277600" cy="42322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l="14990" t="-24944" r="1"/>
          <a:stretch/>
        </p:blipFill>
        <p:spPr>
          <a:xfrm>
            <a:off x="320675" y="6521450"/>
            <a:ext cx="2391113" cy="102824"/>
          </a:xfrm>
          <a:prstGeom prst="rect">
            <a:avLst/>
          </a:prstGeom>
        </p:spPr>
      </p:pic>
      <p:sp>
        <p:nvSpPr>
          <p:cNvPr id="4" name="Oval 3"/>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Oval 6"/>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Oval 8"/>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p:cNvSpPr txBox="1"/>
          <p:nvPr userDrawn="1"/>
        </p:nvSpPr>
        <p:spPr>
          <a:xfrm>
            <a:off x="-888626" y="31354"/>
            <a:ext cx="338554" cy="1674497"/>
          </a:xfrm>
          <a:prstGeom prst="rect">
            <a:avLst/>
          </a:prstGeom>
          <a:noFill/>
        </p:spPr>
        <p:txBody>
          <a:bodyPr vert="vert270" wrap="none" rtlCol="0">
            <a:spAutoFit/>
          </a:bodyPr>
          <a:lstStyle/>
          <a:p>
            <a:r>
              <a:rPr lang="en-US" sz="1000" b="1" spc="0">
                <a:solidFill>
                  <a:schemeClr val="tx1">
                    <a:lumMod val="60000"/>
                    <a:lumOff val="40000"/>
                  </a:schemeClr>
                </a:solidFill>
              </a:rPr>
              <a:t>URBAN</a:t>
            </a:r>
            <a:r>
              <a:rPr lang="en-US" sz="1000" b="1" spc="0" baseline="0">
                <a:solidFill>
                  <a:schemeClr val="tx1">
                    <a:lumMod val="60000"/>
                    <a:lumOff val="40000"/>
                  </a:schemeClr>
                </a:solidFill>
              </a:rPr>
              <a:t> COLOR PALETTE</a:t>
            </a:r>
            <a:endParaRPr lang="en-US" sz="1000" b="1" spc="0">
              <a:solidFill>
                <a:schemeClr val="tx1">
                  <a:lumMod val="60000"/>
                  <a:lumOff val="40000"/>
                </a:schemeClr>
              </a:solidFill>
            </a:endParaRPr>
          </a:p>
        </p:txBody>
      </p:sp>
      <p:sp>
        <p:nvSpPr>
          <p:cNvPr id="13" name="TextBox 12"/>
          <p:cNvSpPr txBox="1"/>
          <p:nvPr userDrawn="1"/>
        </p:nvSpPr>
        <p:spPr>
          <a:xfrm>
            <a:off x="10489920" y="7020156"/>
            <a:ext cx="1733167" cy="246221"/>
          </a:xfrm>
          <a:prstGeom prst="rect">
            <a:avLst/>
          </a:prstGeom>
          <a:noFill/>
        </p:spPr>
        <p:txBody>
          <a:bodyPr vert="horz" wrap="none" rtlCol="0">
            <a:spAutoFit/>
          </a:bodyPr>
          <a:lstStyle/>
          <a:p>
            <a:pPr algn="r"/>
            <a:r>
              <a:rPr lang="en-US" sz="1000" b="1" spc="0">
                <a:solidFill>
                  <a:schemeClr val="tx1">
                    <a:lumMod val="60000"/>
                    <a:lumOff val="40000"/>
                  </a:schemeClr>
                </a:solidFill>
              </a:rPr>
              <a:t>TEMPLATE VERSION 2.2</a:t>
            </a:r>
            <a:endParaRPr lang="en-US" sz="1000" b="1" spc="0">
              <a:solidFill>
                <a:schemeClr val="tx1"/>
              </a:solidFill>
            </a:endParaRPr>
          </a:p>
        </p:txBody>
      </p:sp>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sldLayoutIdLst>
    <p:sldLayoutId id="2147483675" r:id="rId1"/>
    <p:sldLayoutId id="2147483678" r:id="rId2"/>
    <p:sldLayoutId id="214748368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600"/>
        </a:spcAft>
        <a:buClr>
          <a:schemeClr val="accent1"/>
        </a:buClr>
        <a:buFont typeface="Wingdings"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600"/>
        </a:spcAft>
        <a:buClr>
          <a:schemeClr val="accent1"/>
        </a:buClr>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336">
          <p15:clr>
            <a:srgbClr val="F26B43"/>
          </p15:clr>
        </p15:guide>
        <p15:guide id="5" orient="horz" pos="3816">
          <p15:clr>
            <a:srgbClr val="F26B43"/>
          </p15:clr>
        </p15:guide>
        <p15:guide id="6" pos="2592">
          <p15:clr>
            <a:srgbClr val="F26B43"/>
          </p15:clr>
        </p15:guide>
        <p15:guide id="7" pos="7392">
          <p15:clr>
            <a:srgbClr val="F26B43"/>
          </p15:clr>
        </p15:guide>
        <p15:guide id="8"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11277600" cy="1157288"/>
          </a:xfrm>
          <a:prstGeom prst="rect">
            <a:avLst/>
          </a:prstGeom>
        </p:spPr>
        <p:txBody>
          <a:bodyPr vert="horz" lIns="0" tIns="45720" rIns="0" bIns="45720" rtlCol="0" anchor="t">
            <a:normAutofit/>
          </a:bodyPr>
          <a:lstStyle/>
          <a:p>
            <a:r>
              <a:rPr lang="en-US"/>
              <a:t>Click to edit Master title style</a:t>
            </a:r>
          </a:p>
        </p:txBody>
      </p:sp>
      <p:sp>
        <p:nvSpPr>
          <p:cNvPr id="3" name="Text Placeholder 2"/>
          <p:cNvSpPr>
            <a:spLocks noGrp="1"/>
          </p:cNvSpPr>
          <p:nvPr>
            <p:ph type="body" idx="1"/>
          </p:nvPr>
        </p:nvSpPr>
        <p:spPr>
          <a:xfrm>
            <a:off x="457200" y="1825625"/>
            <a:ext cx="11277600" cy="42322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14990" t="-24944" r="1"/>
          <a:stretch/>
        </p:blipFill>
        <p:spPr>
          <a:xfrm>
            <a:off x="320675" y="6521450"/>
            <a:ext cx="2391113" cy="102824"/>
          </a:xfrm>
          <a:prstGeom prst="rect">
            <a:avLst/>
          </a:prstGeom>
        </p:spPr>
      </p:pic>
      <p:sp>
        <p:nvSpPr>
          <p:cNvPr id="4" name="Oval 3"/>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Oval 6"/>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Oval 8"/>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p:cNvSpPr txBox="1"/>
          <p:nvPr userDrawn="1"/>
        </p:nvSpPr>
        <p:spPr>
          <a:xfrm>
            <a:off x="-888626" y="31354"/>
            <a:ext cx="338554" cy="1674497"/>
          </a:xfrm>
          <a:prstGeom prst="rect">
            <a:avLst/>
          </a:prstGeom>
          <a:noFill/>
        </p:spPr>
        <p:txBody>
          <a:bodyPr vert="vert270" wrap="none" rtlCol="0">
            <a:spAutoFit/>
          </a:bodyPr>
          <a:lstStyle/>
          <a:p>
            <a:r>
              <a:rPr lang="en-US" sz="1000" b="1" spc="0">
                <a:solidFill>
                  <a:schemeClr val="tx1">
                    <a:lumMod val="60000"/>
                    <a:lumOff val="40000"/>
                  </a:schemeClr>
                </a:solidFill>
              </a:rPr>
              <a:t>URBAN</a:t>
            </a:r>
            <a:r>
              <a:rPr lang="en-US" sz="1000" b="1" spc="0" baseline="0">
                <a:solidFill>
                  <a:schemeClr val="tx1">
                    <a:lumMod val="60000"/>
                    <a:lumOff val="40000"/>
                  </a:schemeClr>
                </a:solidFill>
              </a:rPr>
              <a:t> COLOR PALETTE</a:t>
            </a:r>
            <a:endParaRPr lang="en-US" sz="1000" b="1" spc="0">
              <a:solidFill>
                <a:schemeClr val="tx1">
                  <a:lumMod val="60000"/>
                  <a:lumOff val="40000"/>
                </a:schemeClr>
              </a:solidFill>
            </a:endParaRPr>
          </a:p>
        </p:txBody>
      </p:sp>
      <p:sp>
        <p:nvSpPr>
          <p:cNvPr id="13" name="TextBox 12"/>
          <p:cNvSpPr txBox="1"/>
          <p:nvPr userDrawn="1"/>
        </p:nvSpPr>
        <p:spPr>
          <a:xfrm>
            <a:off x="10489920" y="7020156"/>
            <a:ext cx="1733167" cy="246221"/>
          </a:xfrm>
          <a:prstGeom prst="rect">
            <a:avLst/>
          </a:prstGeom>
          <a:noFill/>
        </p:spPr>
        <p:txBody>
          <a:bodyPr vert="horz" wrap="none" rtlCol="0">
            <a:spAutoFit/>
          </a:bodyPr>
          <a:lstStyle/>
          <a:p>
            <a:pPr algn="r"/>
            <a:r>
              <a:rPr lang="en-US" sz="1000" b="1" spc="0">
                <a:solidFill>
                  <a:schemeClr val="tx1">
                    <a:lumMod val="60000"/>
                    <a:lumOff val="40000"/>
                  </a:schemeClr>
                </a:solidFill>
              </a:rPr>
              <a:t>TEMPLATE VERSION 2.2</a:t>
            </a:r>
            <a:endParaRPr lang="en-US" sz="1000" b="1" spc="0">
              <a:solidFill>
                <a:schemeClr val="tx1"/>
              </a:solidFill>
            </a:endParaRPr>
          </a:p>
        </p:txBody>
      </p:sp>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sldLayoutIdLst>
    <p:sldLayoutId id="2147483680" r:id="rId1"/>
    <p:sldLayoutId id="2147483681" r:id="rId2"/>
  </p:sldLayoutIdLst>
  <p:transition>
    <p:fade/>
  </p:transition>
  <p:hf hdr="0" ftr="0" dt="0"/>
  <p:txStyles>
    <p:title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600"/>
        </a:spcAft>
        <a:buClr>
          <a:schemeClr val="accent1"/>
        </a:buClr>
        <a:buFont typeface="Wingdings"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600"/>
        </a:spcAft>
        <a:buClr>
          <a:schemeClr val="accent1"/>
        </a:buClr>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336">
          <p15:clr>
            <a:srgbClr val="F26B43"/>
          </p15:clr>
        </p15:guide>
        <p15:guide id="5" orient="horz" pos="3816">
          <p15:clr>
            <a:srgbClr val="F26B43"/>
          </p15:clr>
        </p15:guide>
        <p15:guide id="6" pos="2592">
          <p15:clr>
            <a:srgbClr val="F26B43"/>
          </p15:clr>
        </p15:guide>
        <p15:guide id="7" pos="7392">
          <p15:clr>
            <a:srgbClr val="F26B43"/>
          </p15:clr>
        </p15:guide>
        <p15:guide id="8"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apps.urban.org/features/financial-health-wealth-dashboar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apps.urban.org/features/debt-interactive-map/" TargetMode="External"/><Relationship Id="rId3" Type="http://schemas.openxmlformats.org/officeDocument/2006/relationships/hyperlink" Target="https://apps.urban.org/features/financial-health-wealth-dashboard/2022_financial_health_and_wealth_dashboard_technical_appendix_final.pdf" TargetMode="External"/><Relationship Id="rId7" Type="http://schemas.openxmlformats.org/officeDocument/2006/relationships/hyperlink" Target="https://www.urban.org/policy-centers/cross-center-initiatives/opportunity-ownership/projects/cost-eviction-and-unpaid-bills-financially-insecure-families-city-budgets" TargetMode="External"/><Relationship Id="rId2" Type="http://schemas.openxmlformats.org/officeDocument/2006/relationships/hyperlink" Target="https://apps.urban.org/features/financial-health-wealth-dashboard/Solutions,%20standalone%20doc_FINAL.pdf" TargetMode="External"/><Relationship Id="rId1" Type="http://schemas.openxmlformats.org/officeDocument/2006/relationships/slideLayout" Target="../slideLayouts/slideLayout1.xml"/><Relationship Id="rId6" Type="http://schemas.openxmlformats.org/officeDocument/2006/relationships/hyperlink" Target="https://www.urban.org/research/publication/thriving-residents-thriving-cities-family-financial-security-matters-cities" TargetMode="External"/><Relationship Id="rId11" Type="http://schemas.openxmlformats.org/officeDocument/2006/relationships/hyperlink" Target="https://www.urban.org/urban-wire/how-policymakers-can-ensure-covid-19-pandemic-doesnt-widen-racial-wealth-gap" TargetMode="External"/><Relationship Id="rId5" Type="http://schemas.openxmlformats.org/officeDocument/2006/relationships/hyperlink" Target="https://www.urban.org/urban-wire/washington-dc-has-glaring-financial-health-inequities-so-do-most-american-cities" TargetMode="External"/><Relationship Id="rId10" Type="http://schemas.openxmlformats.org/officeDocument/2006/relationships/hyperlink" Target="https://www.urban.org/research/publication/developing-solutions-strategies-improve-resident-financial-health-and-propel-inclusive-growth" TargetMode="External"/><Relationship Id="rId4" Type="http://schemas.openxmlformats.org/officeDocument/2006/relationships/hyperlink" Target="https://datacatalog.urban.org/dataset/financial-health-and-wealth-dashboard-2022" TargetMode="External"/><Relationship Id="rId9" Type="http://schemas.openxmlformats.org/officeDocument/2006/relationships/hyperlink" Target="https://apps.urban.org/features/credit-health-during-pandemi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https://apps.urban.org/features/financial-health-wealth-dashboar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pps.urban.org/features/financial-health-wealth-dashboard/"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7304"/>
            <a:ext cx="2849217" cy="43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644012360"/>
              </p:ext>
            </p:extLst>
          </p:nvPr>
        </p:nvGraphicFramePr>
        <p:xfrm>
          <a:off x="784082" y="3769218"/>
          <a:ext cx="10852883" cy="1554480"/>
        </p:xfrm>
        <a:graphic>
          <a:graphicData uri="http://schemas.openxmlformats.org/drawingml/2006/table">
            <a:tbl>
              <a:tblPr firstRow="1" bandRow="1">
                <a:tableStyleId>{5C22544A-7EE6-4342-B048-85BDC9FD1C3A}</a:tableStyleId>
              </a:tblPr>
              <a:tblGrid>
                <a:gridCol w="10852883">
                  <a:extLst>
                    <a:ext uri="{9D8B030D-6E8A-4147-A177-3AD203B41FA5}">
                      <a16:colId xmlns:a16="http://schemas.microsoft.com/office/drawing/2014/main" val="20000"/>
                    </a:ext>
                  </a:extLst>
                </a:gridCol>
              </a:tblGrid>
              <a:tr h="128497">
                <a:tc>
                  <a:txBody>
                    <a:bodyPr/>
                    <a:lstStyle/>
                    <a:p>
                      <a:pPr marL="0" marR="0" lvl="0" indent="0" algn="l" defTabSz="914400" rtl="0" eaLnBrk="1" fontAlgn="auto" latinLnBrk="0" hangingPunct="1">
                        <a:lnSpc>
                          <a:spcPct val="100000"/>
                        </a:lnSpc>
                        <a:spcBef>
                          <a:spcPts val="0"/>
                        </a:spcBef>
                        <a:spcAft>
                          <a:spcPts val="1600"/>
                        </a:spcAft>
                        <a:buClr>
                          <a:srgbClr val="139DEC"/>
                        </a:buClr>
                        <a:buSzTx/>
                        <a:buFontTx/>
                        <a:buNone/>
                        <a:tabLst/>
                        <a:defRPr/>
                      </a:pPr>
                      <a:endParaRPr kumimoji="0" lang="en-US" sz="1200" b="0" i="0" u="none" strike="noStrike" kern="1200" cap="none" spc="0" normalizeH="0" baseline="0" noProof="0">
                        <a:ln>
                          <a:noFill/>
                        </a:ln>
                        <a:solidFill>
                          <a:srgbClr val="139DEC"/>
                        </a:solidFill>
                        <a:effectLst/>
                        <a:uLnTx/>
                        <a:uFillTx/>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70983">
                <a:tc>
                  <a:txBody>
                    <a:bodyPr/>
                    <a:lstStyle/>
                    <a:p>
                      <a:pPr marL="0" marR="0" lvl="0" indent="0" algn="l" rtl="0">
                        <a:lnSpc>
                          <a:spcPct val="100000"/>
                        </a:lnSpc>
                        <a:spcBef>
                          <a:spcPts val="0"/>
                        </a:spcBef>
                        <a:spcAft>
                          <a:spcPts val="0"/>
                        </a:spcAft>
                        <a:buClrTx/>
                        <a:buSzTx/>
                        <a:buFontTx/>
                        <a:buNone/>
                      </a:pPr>
                      <a:r>
                        <a:rPr lang="en-US" sz="3600" b="1" i="0" u="none" strike="noStrike" kern="1200" cap="none" spc="0" normalizeH="0" baseline="0" noProof="0" dirty="0">
                          <a:ln>
                            <a:noFill/>
                          </a:ln>
                          <a:solidFill>
                            <a:srgbClr val="494546"/>
                          </a:solidFill>
                          <a:effectLst/>
                          <a:uLnTx/>
                          <a:uFillTx/>
                          <a:latin typeface="Lato"/>
                          <a:ea typeface="+mn-ea"/>
                          <a:cs typeface="+mn-cs"/>
                        </a:rPr>
                        <a:t>The Financial</a:t>
                      </a:r>
                      <a:r>
                        <a:rPr kumimoji="0" lang="en-US" sz="3600" b="1" i="0" u="none" strike="noStrike" kern="1200" cap="none" spc="0" normalizeH="0" baseline="0" noProof="0" dirty="0">
                          <a:ln>
                            <a:noFill/>
                          </a:ln>
                          <a:solidFill>
                            <a:srgbClr val="494546"/>
                          </a:solidFill>
                          <a:effectLst/>
                          <a:uLnTx/>
                          <a:uFillTx/>
                          <a:latin typeface="Lato"/>
                          <a:ea typeface="+mn-ea"/>
                          <a:cs typeface="+mn-cs"/>
                        </a:rPr>
                        <a:t> Health </a:t>
                      </a:r>
                      <a:r>
                        <a:rPr lang="en-US" sz="3600" b="1" i="0" u="none" strike="noStrike" kern="1200" cap="none" spc="0" normalizeH="0" baseline="0" noProof="0" dirty="0">
                          <a:ln>
                            <a:noFill/>
                          </a:ln>
                          <a:solidFill>
                            <a:srgbClr val="494546"/>
                          </a:solidFill>
                          <a:effectLst/>
                          <a:uLnTx/>
                          <a:uFillTx/>
                          <a:latin typeface="Lato"/>
                          <a:ea typeface="+mn-ea"/>
                          <a:cs typeface="+mn-cs"/>
                        </a:rPr>
                        <a:t>&amp; Wealth Dashboard: </a:t>
                      </a:r>
                      <a:endParaRPr lang="en-US" sz="3200" b="1" i="0" u="none" strike="noStrike" kern="1200" cap="none" spc="0" normalizeH="0" baseline="0" noProof="0" dirty="0">
                        <a:ln>
                          <a:noFill/>
                        </a:ln>
                        <a:solidFill>
                          <a:srgbClr val="FF0000"/>
                        </a:solidFill>
                        <a:effectLst/>
                        <a:uLnTx/>
                        <a:uFillTx/>
                        <a:latin typeface="Lato"/>
                        <a:ea typeface="+mn-ea"/>
                        <a:cs typeface="+mn-cs"/>
                      </a:endParaRPr>
                    </a:p>
                    <a:p>
                      <a:pPr marL="0" marR="0" lvl="0" indent="0" algn="l">
                        <a:lnSpc>
                          <a:spcPct val="100000"/>
                        </a:lnSpc>
                        <a:spcBef>
                          <a:spcPts val="0"/>
                        </a:spcBef>
                        <a:spcAft>
                          <a:spcPts val="0"/>
                        </a:spcAft>
                        <a:buClrTx/>
                        <a:buSzTx/>
                        <a:buFontTx/>
                        <a:buNone/>
                      </a:pPr>
                      <a:r>
                        <a:rPr lang="en-US" sz="3200" b="1" i="0" u="none" strike="noStrike" kern="1200" cap="none" spc="0" normalizeH="0" baseline="0" noProof="0" dirty="0">
                          <a:ln>
                            <a:noFill/>
                          </a:ln>
                          <a:solidFill>
                            <a:srgbClr val="494546"/>
                          </a:solidFill>
                          <a:effectLst/>
                          <a:uLnTx/>
                          <a:uFillTx/>
                          <a:latin typeface="Lato"/>
                          <a:ea typeface="+mn-ea"/>
                          <a:cs typeface="+mn-cs"/>
                        </a:rPr>
                        <a:t>Leveraging Local Data to Address Racial Wealth Disparities</a:t>
                      </a:r>
                      <a:endParaRPr lang="en-US" sz="3200" b="1" i="0" u="none" strike="noStrike" kern="1200" cap="none" spc="0" normalizeH="0" baseline="0" noProof="0" dirty="0">
                        <a:ln>
                          <a:noFill/>
                        </a:ln>
                        <a:solidFill>
                          <a:srgbClr val="FF0000"/>
                        </a:solidFill>
                        <a:effectLst/>
                        <a:uLnTx/>
                        <a:uFillTx/>
                        <a:latin typeface="Lato"/>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299">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600" b="1" i="0" u="none" strike="noStrike" kern="1200" cap="none" spc="0" normalizeH="0" baseline="0" noProof="0" dirty="0">
                          <a:ln>
                            <a:noFill/>
                          </a:ln>
                          <a:solidFill>
                            <a:srgbClr val="139DEC"/>
                          </a:solidFill>
                          <a:effectLst/>
                          <a:uLnTx/>
                          <a:uFillTx/>
                          <a:latin typeface="+mn-lt"/>
                          <a:ea typeface="+mn-ea"/>
                          <a:cs typeface="+mn-cs"/>
                          <a:hlinkClick r:id="rId3"/>
                        </a:rPr>
                        <a:t>Link to tool</a:t>
                      </a:r>
                      <a:endParaRPr kumimoji="0" lang="en-US" sz="1600" b="1" i="0" u="none" strike="noStrike" kern="1200" cap="none" spc="0" normalizeH="0" baseline="0" noProof="0" dirty="0">
                        <a:ln>
                          <a:noFill/>
                        </a:ln>
                        <a:solidFill>
                          <a:srgbClr val="139DEC"/>
                        </a:solidFill>
                        <a:effectLst/>
                        <a:uLnTx/>
                        <a:uFillTx/>
                        <a:latin typeface="+mn-lt"/>
                        <a:ea typeface="+mn-ea"/>
                        <a:cs typeface="+mn-cs"/>
                      </a:endParaRPr>
                    </a:p>
                  </a:txBody>
                  <a:tcPr marL="0" marR="0" marT="9144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0" name="Picture 10" descr="Map&#10;&#10;Description automatically generated">
            <a:extLst>
              <a:ext uri="{FF2B5EF4-FFF2-40B4-BE49-F238E27FC236}">
                <a16:creationId xmlns:a16="http://schemas.microsoft.com/office/drawing/2014/main" id="{0F2A7FCF-C85F-8CC1-B67F-8505BAE13163}"/>
              </a:ext>
            </a:extLst>
          </p:cNvPr>
          <p:cNvPicPr>
            <a:picLocks noChangeAspect="1"/>
          </p:cNvPicPr>
          <p:nvPr/>
        </p:nvPicPr>
        <p:blipFill>
          <a:blip r:embed="rId4"/>
          <a:stretch>
            <a:fillRect/>
          </a:stretch>
        </p:blipFill>
        <p:spPr>
          <a:xfrm>
            <a:off x="-2697" y="2941"/>
            <a:ext cx="5824915" cy="3298367"/>
          </a:xfrm>
          <a:prstGeom prst="rect">
            <a:avLst/>
          </a:prstGeom>
        </p:spPr>
      </p:pic>
      <p:pic>
        <p:nvPicPr>
          <p:cNvPr id="13" name="Picture 13" descr="Map&#10;&#10;Description automatically generated">
            <a:extLst>
              <a:ext uri="{FF2B5EF4-FFF2-40B4-BE49-F238E27FC236}">
                <a16:creationId xmlns:a16="http://schemas.microsoft.com/office/drawing/2014/main" id="{30E98C6F-6F5E-075F-6718-C5F20460A5C1}"/>
              </a:ext>
            </a:extLst>
          </p:cNvPr>
          <p:cNvPicPr>
            <a:picLocks noGrp="1" noChangeAspect="1"/>
          </p:cNvPicPr>
          <p:nvPr>
            <p:ph type="pic" sz="quarter" idx="10"/>
          </p:nvPr>
        </p:nvPicPr>
        <p:blipFill rotWithShape="1">
          <a:blip r:embed="rId4"/>
          <a:srcRect t="26074" b="26074"/>
          <a:stretch/>
        </p:blipFill>
        <p:spPr/>
      </p:pic>
    </p:spTree>
    <p:extLst>
      <p:ext uri="{BB962C8B-B14F-4D97-AF65-F5344CB8AC3E}">
        <p14:creationId xmlns:p14="http://schemas.microsoft.com/office/powerpoint/2010/main" val="137055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8F88C8-0A9A-DA43-95C8-7FE161A05352}" type="slidenum">
              <a:rPr lang="en-US" smtClean="0"/>
              <a:pPr/>
              <a:t>10</a:t>
            </a:fld>
            <a:endParaRPr lang="en-US"/>
          </a:p>
        </p:txBody>
      </p:sp>
      <p:sp>
        <p:nvSpPr>
          <p:cNvPr id="3" name="Title 2">
            <a:extLst>
              <a:ext uri="{FF2B5EF4-FFF2-40B4-BE49-F238E27FC236}">
                <a16:creationId xmlns:a16="http://schemas.microsoft.com/office/drawing/2014/main" id="{828D92AF-0583-4C09-BD18-DCD56F54222B}"/>
              </a:ext>
            </a:extLst>
          </p:cNvPr>
          <p:cNvSpPr>
            <a:spLocks noGrp="1"/>
          </p:cNvSpPr>
          <p:nvPr>
            <p:ph type="title"/>
          </p:nvPr>
        </p:nvSpPr>
        <p:spPr/>
        <p:txBody>
          <a:bodyPr/>
          <a:lstStyle/>
          <a:p>
            <a:r>
              <a:rPr lang="en-US">
                <a:ea typeface="Lato"/>
                <a:cs typeface="Lato"/>
              </a:rPr>
              <a:t>Selecting Your Data View: PUMA vs. City-Level Data</a:t>
            </a:r>
          </a:p>
        </p:txBody>
      </p:sp>
      <p:sp>
        <p:nvSpPr>
          <p:cNvPr id="14" name="Title 6">
            <a:extLst>
              <a:ext uri="{FF2B5EF4-FFF2-40B4-BE49-F238E27FC236}">
                <a16:creationId xmlns:a16="http://schemas.microsoft.com/office/drawing/2014/main" id="{99D1844C-F025-4D05-B0BF-D9EEFEBDCC78}"/>
              </a:ext>
            </a:extLst>
          </p:cNvPr>
          <p:cNvSpPr txBox="1">
            <a:spLocks/>
          </p:cNvSpPr>
          <p:nvPr/>
        </p:nvSpPr>
        <p:spPr>
          <a:xfrm>
            <a:off x="7770177" y="895688"/>
            <a:ext cx="4566919" cy="676449"/>
          </a:xfrm>
          <a:prstGeom prst="rect">
            <a:avLst/>
          </a:prstGeom>
        </p:spPr>
        <p:txBody>
          <a:bodyPr vert="horz" lIns="0" tIns="45720" rIns="0" bIns="45720" rtlCol="0" anchor="t" anchorCtr="0">
            <a:noAutofit/>
          </a:bodyPr>
          <a:lst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a:lstStyle>
          <a:p>
            <a:endParaRPr lang="en-US" sz="1600" b="0">
              <a:latin typeface="Arial (body)"/>
            </a:endParaRPr>
          </a:p>
        </p:txBody>
      </p:sp>
      <p:pic>
        <p:nvPicPr>
          <p:cNvPr id="9" name="Picture 8" descr="Map&#10;&#10;Description automatically generated">
            <a:extLst>
              <a:ext uri="{FF2B5EF4-FFF2-40B4-BE49-F238E27FC236}">
                <a16:creationId xmlns:a16="http://schemas.microsoft.com/office/drawing/2014/main" id="{FCE629F5-1035-6954-33DA-2719359BC84F}"/>
              </a:ext>
            </a:extLst>
          </p:cNvPr>
          <p:cNvPicPr>
            <a:picLocks noChangeAspect="1"/>
          </p:cNvPicPr>
          <p:nvPr/>
        </p:nvPicPr>
        <p:blipFill rotWithShape="1">
          <a:blip r:embed="rId3"/>
          <a:srcRect l="12950" t="376" r="15108" b="-376"/>
          <a:stretch/>
        </p:blipFill>
        <p:spPr>
          <a:xfrm>
            <a:off x="3875002" y="2067852"/>
            <a:ext cx="2625880" cy="3663570"/>
          </a:xfrm>
          <a:prstGeom prst="rect">
            <a:avLst/>
          </a:prstGeom>
          <a:ln>
            <a:solidFill>
              <a:schemeClr val="tx1">
                <a:lumMod val="75000"/>
              </a:schemeClr>
            </a:solidFill>
          </a:ln>
        </p:spPr>
      </p:pic>
      <p:pic>
        <p:nvPicPr>
          <p:cNvPr id="15" name="Picture 11" descr="Graphical user interface&#10;&#10;Description automatically generated">
            <a:extLst>
              <a:ext uri="{FF2B5EF4-FFF2-40B4-BE49-F238E27FC236}">
                <a16:creationId xmlns:a16="http://schemas.microsoft.com/office/drawing/2014/main" id="{7649E4F7-353F-5E5F-E63E-3F6AE2A16C7F}"/>
              </a:ext>
            </a:extLst>
          </p:cNvPr>
          <p:cNvPicPr>
            <a:picLocks noChangeAspect="1"/>
          </p:cNvPicPr>
          <p:nvPr/>
        </p:nvPicPr>
        <p:blipFill rotWithShape="1">
          <a:blip r:embed="rId4"/>
          <a:srcRect r="168" b="1590"/>
          <a:stretch/>
        </p:blipFill>
        <p:spPr>
          <a:xfrm>
            <a:off x="7261997" y="2070430"/>
            <a:ext cx="4159989" cy="3659848"/>
          </a:xfrm>
          <a:prstGeom prst="rect">
            <a:avLst/>
          </a:prstGeom>
          <a:ln>
            <a:solidFill>
              <a:schemeClr val="tx1">
                <a:lumMod val="75000"/>
              </a:schemeClr>
            </a:solidFill>
          </a:ln>
        </p:spPr>
      </p:pic>
      <p:pic>
        <p:nvPicPr>
          <p:cNvPr id="17" name="Picture 17" descr="Shape&#10;&#10;Description automatically generated">
            <a:extLst>
              <a:ext uri="{FF2B5EF4-FFF2-40B4-BE49-F238E27FC236}">
                <a16:creationId xmlns:a16="http://schemas.microsoft.com/office/drawing/2014/main" id="{F6FF6961-0360-30C9-9B4A-A4816530527B}"/>
              </a:ext>
            </a:extLst>
          </p:cNvPr>
          <p:cNvPicPr>
            <a:picLocks noChangeAspect="1"/>
          </p:cNvPicPr>
          <p:nvPr/>
        </p:nvPicPr>
        <p:blipFill rotWithShape="1">
          <a:blip r:embed="rId5"/>
          <a:srcRect r="3448" b="-2273"/>
          <a:stretch/>
        </p:blipFill>
        <p:spPr>
          <a:xfrm>
            <a:off x="8578335" y="1776897"/>
            <a:ext cx="1528798" cy="589285"/>
          </a:xfrm>
          <a:prstGeom prst="rect">
            <a:avLst/>
          </a:prstGeom>
        </p:spPr>
      </p:pic>
      <p:sp>
        <p:nvSpPr>
          <p:cNvPr id="4" name="TextBox 3">
            <a:extLst>
              <a:ext uri="{FF2B5EF4-FFF2-40B4-BE49-F238E27FC236}">
                <a16:creationId xmlns:a16="http://schemas.microsoft.com/office/drawing/2014/main" id="{E718E45B-33E8-799D-4946-A469F40B2B91}"/>
              </a:ext>
            </a:extLst>
          </p:cNvPr>
          <p:cNvSpPr txBox="1"/>
          <p:nvPr/>
        </p:nvSpPr>
        <p:spPr>
          <a:xfrm>
            <a:off x="1524986" y="1344528"/>
            <a:ext cx="104093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Enter a city or zip code and (1) select a PUMA on the map or (2) explore the </a:t>
            </a:r>
            <a:r>
              <a:rPr lang="en-US">
                <a:ea typeface="+mn-lt"/>
                <a:cs typeface="+mn-lt"/>
              </a:rPr>
              <a:t>"Bonus City Data"</a:t>
            </a:r>
          </a:p>
        </p:txBody>
      </p:sp>
      <p:pic>
        <p:nvPicPr>
          <p:cNvPr id="8" name="Picture 2" descr="Map&#10;&#10;Description automatically generated">
            <a:extLst>
              <a:ext uri="{FF2B5EF4-FFF2-40B4-BE49-F238E27FC236}">
                <a16:creationId xmlns:a16="http://schemas.microsoft.com/office/drawing/2014/main" id="{8D61A593-3EF9-B62D-6247-405DFDCB2C2B}"/>
              </a:ext>
            </a:extLst>
          </p:cNvPr>
          <p:cNvPicPr>
            <a:picLocks noChangeAspect="1"/>
          </p:cNvPicPr>
          <p:nvPr/>
        </p:nvPicPr>
        <p:blipFill>
          <a:blip r:embed="rId6"/>
          <a:stretch>
            <a:fillRect/>
          </a:stretch>
        </p:blipFill>
        <p:spPr>
          <a:xfrm>
            <a:off x="841923" y="2068603"/>
            <a:ext cx="2300037" cy="3660026"/>
          </a:xfrm>
          <a:prstGeom prst="rect">
            <a:avLst/>
          </a:prstGeom>
          <a:ln>
            <a:solidFill>
              <a:schemeClr val="tx1">
                <a:lumMod val="75000"/>
              </a:schemeClr>
            </a:solidFill>
          </a:ln>
        </p:spPr>
      </p:pic>
      <p:sp>
        <p:nvSpPr>
          <p:cNvPr id="7" name="TextBox 6">
            <a:extLst>
              <a:ext uri="{FF2B5EF4-FFF2-40B4-BE49-F238E27FC236}">
                <a16:creationId xmlns:a16="http://schemas.microsoft.com/office/drawing/2014/main" id="{D6066B01-45F5-982C-949B-3D824F032E28}"/>
              </a:ext>
            </a:extLst>
          </p:cNvPr>
          <p:cNvSpPr txBox="1"/>
          <p:nvPr/>
        </p:nvSpPr>
        <p:spPr>
          <a:xfrm>
            <a:off x="4751765" y="5827911"/>
            <a:ext cx="88431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Arial"/>
              </a:rPr>
              <a:t>City View</a:t>
            </a:r>
            <a:endParaRPr lang="en-US" sz="1200" b="1"/>
          </a:p>
        </p:txBody>
      </p:sp>
      <p:sp>
        <p:nvSpPr>
          <p:cNvPr id="10" name="TextBox 9">
            <a:extLst>
              <a:ext uri="{FF2B5EF4-FFF2-40B4-BE49-F238E27FC236}">
                <a16:creationId xmlns:a16="http://schemas.microsoft.com/office/drawing/2014/main" id="{037321E6-20D2-9E51-16FE-6B25624C677B}"/>
              </a:ext>
            </a:extLst>
          </p:cNvPr>
          <p:cNvSpPr txBox="1"/>
          <p:nvPr/>
        </p:nvSpPr>
        <p:spPr>
          <a:xfrm>
            <a:off x="1412154" y="5830486"/>
            <a:ext cx="1022396" cy="285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Arial"/>
              </a:rPr>
              <a:t>PUMA View</a:t>
            </a:r>
            <a:endParaRPr lang="en-US" sz="1200" b="1"/>
          </a:p>
        </p:txBody>
      </p:sp>
      <p:sp>
        <p:nvSpPr>
          <p:cNvPr id="12" name="TextBox 11">
            <a:extLst>
              <a:ext uri="{FF2B5EF4-FFF2-40B4-BE49-F238E27FC236}">
                <a16:creationId xmlns:a16="http://schemas.microsoft.com/office/drawing/2014/main" id="{7E837279-5D3D-A8BA-A2CA-6C3427A3B90E}"/>
              </a:ext>
            </a:extLst>
          </p:cNvPr>
          <p:cNvSpPr txBox="1"/>
          <p:nvPr/>
        </p:nvSpPr>
        <p:spPr>
          <a:xfrm>
            <a:off x="8255470" y="5827911"/>
            <a:ext cx="217569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Arial"/>
              </a:rPr>
              <a:t>"Bonus City Data" Pop-Out</a:t>
            </a:r>
            <a:endParaRPr lang="en-US" sz="1200" b="1"/>
          </a:p>
        </p:txBody>
      </p:sp>
      <p:pic>
        <p:nvPicPr>
          <p:cNvPr id="5" name="Picture 5" descr="Text&#10;&#10;Description automatically generated">
            <a:extLst>
              <a:ext uri="{FF2B5EF4-FFF2-40B4-BE49-F238E27FC236}">
                <a16:creationId xmlns:a16="http://schemas.microsoft.com/office/drawing/2014/main" id="{407DE43C-CE40-6522-600B-0CEF7C33E8EC}"/>
              </a:ext>
            </a:extLst>
          </p:cNvPr>
          <p:cNvPicPr>
            <a:picLocks noChangeAspect="1"/>
          </p:cNvPicPr>
          <p:nvPr/>
        </p:nvPicPr>
        <p:blipFill rotWithShape="1">
          <a:blip r:embed="rId7"/>
          <a:srcRect b="7576"/>
          <a:stretch/>
        </p:blipFill>
        <p:spPr>
          <a:xfrm>
            <a:off x="2154621" y="4851181"/>
            <a:ext cx="1340069" cy="466895"/>
          </a:xfrm>
          <a:prstGeom prst="rect">
            <a:avLst/>
          </a:prstGeom>
        </p:spPr>
      </p:pic>
    </p:spTree>
    <p:extLst>
      <p:ext uri="{BB962C8B-B14F-4D97-AF65-F5344CB8AC3E}">
        <p14:creationId xmlns:p14="http://schemas.microsoft.com/office/powerpoint/2010/main" val="165526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8F88C8-0A9A-DA43-95C8-7FE161A05352}" type="slidenum">
              <a:rPr lang="en-US" smtClean="0"/>
              <a:pPr/>
              <a:t>11</a:t>
            </a:fld>
            <a:endParaRPr lang="en-US"/>
          </a:p>
        </p:txBody>
      </p:sp>
      <p:sp>
        <p:nvSpPr>
          <p:cNvPr id="3" name="Title 2">
            <a:extLst>
              <a:ext uri="{FF2B5EF4-FFF2-40B4-BE49-F238E27FC236}">
                <a16:creationId xmlns:a16="http://schemas.microsoft.com/office/drawing/2014/main" id="{828D92AF-0583-4C09-BD18-DCD56F54222B}"/>
              </a:ext>
            </a:extLst>
          </p:cNvPr>
          <p:cNvSpPr>
            <a:spLocks noGrp="1"/>
          </p:cNvSpPr>
          <p:nvPr>
            <p:ph type="title"/>
          </p:nvPr>
        </p:nvSpPr>
        <p:spPr/>
        <p:txBody>
          <a:bodyPr/>
          <a:lstStyle/>
          <a:p>
            <a:r>
              <a:rPr lang="en-US">
                <a:ea typeface="Lato"/>
                <a:cs typeface="Lato"/>
              </a:rPr>
              <a:t>PUMA Level Data:</a:t>
            </a:r>
            <a:endParaRPr lang="en-US"/>
          </a:p>
        </p:txBody>
      </p:sp>
      <p:sp>
        <p:nvSpPr>
          <p:cNvPr id="14" name="Title 6">
            <a:extLst>
              <a:ext uri="{FF2B5EF4-FFF2-40B4-BE49-F238E27FC236}">
                <a16:creationId xmlns:a16="http://schemas.microsoft.com/office/drawing/2014/main" id="{99D1844C-F025-4D05-B0BF-D9EEFEBDCC78}"/>
              </a:ext>
            </a:extLst>
          </p:cNvPr>
          <p:cNvSpPr txBox="1">
            <a:spLocks/>
          </p:cNvSpPr>
          <p:nvPr/>
        </p:nvSpPr>
        <p:spPr>
          <a:xfrm>
            <a:off x="7770177" y="895688"/>
            <a:ext cx="4566919" cy="676449"/>
          </a:xfrm>
          <a:prstGeom prst="rect">
            <a:avLst/>
          </a:prstGeom>
        </p:spPr>
        <p:txBody>
          <a:bodyPr vert="horz" lIns="0" tIns="45720" rIns="0" bIns="45720" rtlCol="0" anchor="t" anchorCtr="0">
            <a:noAutofit/>
          </a:bodyPr>
          <a:lst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a:lstStyle>
          <a:p>
            <a:endParaRPr lang="en-US" sz="1600" b="0">
              <a:latin typeface="Arial (body)"/>
            </a:endParaRPr>
          </a:p>
        </p:txBody>
      </p:sp>
      <p:sp>
        <p:nvSpPr>
          <p:cNvPr id="23" name="TextBox 22">
            <a:extLst>
              <a:ext uri="{FF2B5EF4-FFF2-40B4-BE49-F238E27FC236}">
                <a16:creationId xmlns:a16="http://schemas.microsoft.com/office/drawing/2014/main" id="{DA023204-4FA3-2E6D-B757-8F905AB6AA32}"/>
              </a:ext>
            </a:extLst>
          </p:cNvPr>
          <p:cNvSpPr txBox="1"/>
          <p:nvPr/>
        </p:nvSpPr>
        <p:spPr>
          <a:xfrm>
            <a:off x="456833" y="1318843"/>
            <a:ext cx="531028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cs typeface="Arial"/>
              </a:rPr>
              <a:t>Demographic data for every PUMA</a:t>
            </a:r>
          </a:p>
          <a:p>
            <a:pPr marL="342900" indent="-342900">
              <a:buAutoNum type="arabicPeriod"/>
            </a:pPr>
            <a:endParaRPr lang="en-US">
              <a:cs typeface="Arial"/>
            </a:endParaRPr>
          </a:p>
          <a:p>
            <a:pPr marL="342900" indent="-342900">
              <a:buAutoNum type="arabicPeriod"/>
            </a:pPr>
            <a:r>
              <a:rPr lang="en-US">
                <a:cs typeface="Arial"/>
              </a:rPr>
              <a:t>Data for all 10 metrics across daily finances, economic resilience, and upward mobility</a:t>
            </a:r>
          </a:p>
          <a:p>
            <a:pPr marL="342900" indent="-342900">
              <a:buAutoNum type="arabicPeriod"/>
            </a:pPr>
            <a:endParaRPr lang="en-US">
              <a:cs typeface="Arial"/>
            </a:endParaRPr>
          </a:p>
          <a:p>
            <a:pPr marL="342900" indent="-342900">
              <a:buAutoNum type="arabicPeriod"/>
            </a:pPr>
            <a:r>
              <a:rPr lang="en-US">
                <a:cs typeface="Arial"/>
              </a:rPr>
              <a:t>Comparisons to state and national statistics</a:t>
            </a:r>
          </a:p>
        </p:txBody>
      </p:sp>
      <p:pic>
        <p:nvPicPr>
          <p:cNvPr id="5" name="Picture 11" descr="Chart, waterfall chart&#10;&#10;Description automatically generated">
            <a:extLst>
              <a:ext uri="{FF2B5EF4-FFF2-40B4-BE49-F238E27FC236}">
                <a16:creationId xmlns:a16="http://schemas.microsoft.com/office/drawing/2014/main" id="{EB668B00-6FC0-8651-66FA-E7F5BBFE7452}"/>
              </a:ext>
            </a:extLst>
          </p:cNvPr>
          <p:cNvPicPr>
            <a:picLocks noChangeAspect="1"/>
          </p:cNvPicPr>
          <p:nvPr/>
        </p:nvPicPr>
        <p:blipFill>
          <a:blip r:embed="rId3"/>
          <a:stretch>
            <a:fillRect/>
          </a:stretch>
        </p:blipFill>
        <p:spPr>
          <a:xfrm>
            <a:off x="5957064" y="340882"/>
            <a:ext cx="5414513" cy="2006473"/>
          </a:xfrm>
          <a:prstGeom prst="rect">
            <a:avLst/>
          </a:prstGeom>
          <a:ln>
            <a:solidFill>
              <a:schemeClr val="tx1"/>
            </a:solidFill>
          </a:ln>
        </p:spPr>
      </p:pic>
      <p:pic>
        <p:nvPicPr>
          <p:cNvPr id="4" name="Picture 5" descr="Chart&#10;&#10;Description automatically generated">
            <a:extLst>
              <a:ext uri="{FF2B5EF4-FFF2-40B4-BE49-F238E27FC236}">
                <a16:creationId xmlns:a16="http://schemas.microsoft.com/office/drawing/2014/main" id="{1269D8EF-8806-DE7E-8876-65BBB0A55351}"/>
              </a:ext>
            </a:extLst>
          </p:cNvPr>
          <p:cNvPicPr>
            <a:picLocks noChangeAspect="1"/>
          </p:cNvPicPr>
          <p:nvPr/>
        </p:nvPicPr>
        <p:blipFill>
          <a:blip r:embed="rId4"/>
          <a:stretch>
            <a:fillRect/>
          </a:stretch>
        </p:blipFill>
        <p:spPr>
          <a:xfrm>
            <a:off x="5954486" y="2604739"/>
            <a:ext cx="5410200" cy="3651492"/>
          </a:xfrm>
          <a:prstGeom prst="rect">
            <a:avLst/>
          </a:prstGeom>
          <a:ln>
            <a:solidFill>
              <a:schemeClr val="tx1"/>
            </a:solidFill>
          </a:ln>
        </p:spPr>
      </p:pic>
      <p:pic>
        <p:nvPicPr>
          <p:cNvPr id="8" name="Picture 2" descr="Map&#10;&#10;Description automatically generated">
            <a:extLst>
              <a:ext uri="{FF2B5EF4-FFF2-40B4-BE49-F238E27FC236}">
                <a16:creationId xmlns:a16="http://schemas.microsoft.com/office/drawing/2014/main" id="{FE2E5565-FF1F-731C-1418-5656C3BEF2F7}"/>
              </a:ext>
            </a:extLst>
          </p:cNvPr>
          <p:cNvPicPr>
            <a:picLocks noChangeAspect="1"/>
          </p:cNvPicPr>
          <p:nvPr/>
        </p:nvPicPr>
        <p:blipFill>
          <a:blip r:embed="rId5"/>
          <a:stretch>
            <a:fillRect/>
          </a:stretch>
        </p:blipFill>
        <p:spPr>
          <a:xfrm>
            <a:off x="1761578" y="3321087"/>
            <a:ext cx="1590589" cy="2530164"/>
          </a:xfrm>
          <a:prstGeom prst="rect">
            <a:avLst/>
          </a:prstGeom>
          <a:ln>
            <a:solidFill>
              <a:schemeClr val="tx1">
                <a:lumMod val="75000"/>
              </a:schemeClr>
            </a:solidFill>
          </a:ln>
        </p:spPr>
      </p:pic>
      <p:pic>
        <p:nvPicPr>
          <p:cNvPr id="17" name="Picture 17" descr="Text&#10;&#10;Description automatically generated">
            <a:extLst>
              <a:ext uri="{FF2B5EF4-FFF2-40B4-BE49-F238E27FC236}">
                <a16:creationId xmlns:a16="http://schemas.microsoft.com/office/drawing/2014/main" id="{9D0EE28F-673C-CF5C-0172-BC5A7D6139E8}"/>
              </a:ext>
            </a:extLst>
          </p:cNvPr>
          <p:cNvPicPr>
            <a:picLocks noChangeAspect="1"/>
          </p:cNvPicPr>
          <p:nvPr/>
        </p:nvPicPr>
        <p:blipFill rotWithShape="1">
          <a:blip r:embed="rId6"/>
          <a:srcRect b="4545"/>
          <a:stretch/>
        </p:blipFill>
        <p:spPr>
          <a:xfrm>
            <a:off x="2776482" y="5315387"/>
            <a:ext cx="1086070" cy="387869"/>
          </a:xfrm>
          <a:prstGeom prst="rect">
            <a:avLst/>
          </a:prstGeom>
        </p:spPr>
      </p:pic>
    </p:spTree>
    <p:extLst>
      <p:ext uri="{BB962C8B-B14F-4D97-AF65-F5344CB8AC3E}">
        <p14:creationId xmlns:p14="http://schemas.microsoft.com/office/powerpoint/2010/main" val="117701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8F88C8-0A9A-DA43-95C8-7FE161A05352}" type="slidenum">
              <a:rPr lang="en-US" smtClean="0"/>
              <a:pPr/>
              <a:t>12</a:t>
            </a:fld>
            <a:endParaRPr lang="en-US"/>
          </a:p>
        </p:txBody>
      </p:sp>
      <p:sp>
        <p:nvSpPr>
          <p:cNvPr id="3" name="Title 2">
            <a:extLst>
              <a:ext uri="{FF2B5EF4-FFF2-40B4-BE49-F238E27FC236}">
                <a16:creationId xmlns:a16="http://schemas.microsoft.com/office/drawing/2014/main" id="{828D92AF-0583-4C09-BD18-DCD56F54222B}"/>
              </a:ext>
            </a:extLst>
          </p:cNvPr>
          <p:cNvSpPr>
            <a:spLocks noGrp="1"/>
          </p:cNvSpPr>
          <p:nvPr>
            <p:ph type="title"/>
          </p:nvPr>
        </p:nvSpPr>
        <p:spPr/>
        <p:txBody>
          <a:bodyPr/>
          <a:lstStyle/>
          <a:p>
            <a:r>
              <a:rPr lang="en-US">
                <a:ea typeface="Lato"/>
                <a:cs typeface="Lato"/>
              </a:rPr>
              <a:t>City-Level Data:</a:t>
            </a:r>
            <a:endParaRPr lang="en-US"/>
          </a:p>
        </p:txBody>
      </p:sp>
      <p:sp>
        <p:nvSpPr>
          <p:cNvPr id="14" name="Title 6">
            <a:extLst>
              <a:ext uri="{FF2B5EF4-FFF2-40B4-BE49-F238E27FC236}">
                <a16:creationId xmlns:a16="http://schemas.microsoft.com/office/drawing/2014/main" id="{99D1844C-F025-4D05-B0BF-D9EEFEBDCC78}"/>
              </a:ext>
            </a:extLst>
          </p:cNvPr>
          <p:cNvSpPr txBox="1">
            <a:spLocks/>
          </p:cNvSpPr>
          <p:nvPr/>
        </p:nvSpPr>
        <p:spPr>
          <a:xfrm>
            <a:off x="7770177" y="895688"/>
            <a:ext cx="4566919" cy="676449"/>
          </a:xfrm>
          <a:prstGeom prst="rect">
            <a:avLst/>
          </a:prstGeom>
        </p:spPr>
        <p:txBody>
          <a:bodyPr vert="horz" lIns="0" tIns="45720" rIns="0" bIns="45720" rtlCol="0" anchor="t" anchorCtr="0">
            <a:noAutofit/>
          </a:bodyPr>
          <a:lst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a:lstStyle>
          <a:p>
            <a:endParaRPr lang="en-US" sz="1600" b="0">
              <a:latin typeface="Arial (body)"/>
            </a:endParaRPr>
          </a:p>
        </p:txBody>
      </p:sp>
      <p:pic>
        <p:nvPicPr>
          <p:cNvPr id="9" name="Picture 8" descr="Map&#10;&#10;Description automatically generated">
            <a:extLst>
              <a:ext uri="{FF2B5EF4-FFF2-40B4-BE49-F238E27FC236}">
                <a16:creationId xmlns:a16="http://schemas.microsoft.com/office/drawing/2014/main" id="{FCE629F5-1035-6954-33DA-2719359BC84F}"/>
              </a:ext>
            </a:extLst>
          </p:cNvPr>
          <p:cNvPicPr>
            <a:picLocks noChangeAspect="1"/>
          </p:cNvPicPr>
          <p:nvPr/>
        </p:nvPicPr>
        <p:blipFill rotWithShape="1">
          <a:blip r:embed="rId3"/>
          <a:srcRect l="13942"/>
          <a:stretch/>
        </p:blipFill>
        <p:spPr>
          <a:xfrm>
            <a:off x="1545742" y="2692544"/>
            <a:ext cx="2763198" cy="3230095"/>
          </a:xfrm>
          <a:prstGeom prst="rect">
            <a:avLst/>
          </a:prstGeom>
          <a:ln>
            <a:solidFill>
              <a:schemeClr val="tx1"/>
            </a:solidFill>
          </a:ln>
        </p:spPr>
      </p:pic>
      <p:sp>
        <p:nvSpPr>
          <p:cNvPr id="6" name="TextBox 5">
            <a:extLst>
              <a:ext uri="{FF2B5EF4-FFF2-40B4-BE49-F238E27FC236}">
                <a16:creationId xmlns:a16="http://schemas.microsoft.com/office/drawing/2014/main" id="{A8917718-4F3F-95BE-3AB5-339BC42E184B}"/>
              </a:ext>
            </a:extLst>
          </p:cNvPr>
          <p:cNvSpPr txBox="1"/>
          <p:nvPr/>
        </p:nvSpPr>
        <p:spPr>
          <a:xfrm>
            <a:off x="456834" y="1326852"/>
            <a:ext cx="64007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cs typeface="Arial"/>
              </a:rPr>
              <a:t>City-level data for 5 metrics, disaggregated by race/ethnicity </a:t>
            </a:r>
          </a:p>
          <a:p>
            <a:pPr marL="342900" indent="-342900">
              <a:buAutoNum type="arabicPeriod"/>
            </a:pPr>
            <a:endParaRPr lang="en-US">
              <a:cs typeface="Arial"/>
            </a:endParaRPr>
          </a:p>
          <a:p>
            <a:pPr marL="342900" indent="-342900">
              <a:buAutoNum type="arabicPeriod"/>
            </a:pPr>
            <a:r>
              <a:rPr lang="en-US">
                <a:cs typeface="Arial"/>
              </a:rPr>
              <a:t>Comparisons to state and national data</a:t>
            </a:r>
          </a:p>
        </p:txBody>
      </p:sp>
      <p:pic>
        <p:nvPicPr>
          <p:cNvPr id="4" name="Picture 6" descr="Chart&#10;&#10;Description automatically generated">
            <a:extLst>
              <a:ext uri="{FF2B5EF4-FFF2-40B4-BE49-F238E27FC236}">
                <a16:creationId xmlns:a16="http://schemas.microsoft.com/office/drawing/2014/main" id="{7DD1DEFC-1570-D43B-7FD6-E37E9275AD72}"/>
              </a:ext>
            </a:extLst>
          </p:cNvPr>
          <p:cNvPicPr>
            <a:picLocks noChangeAspect="1"/>
          </p:cNvPicPr>
          <p:nvPr/>
        </p:nvPicPr>
        <p:blipFill>
          <a:blip r:embed="rId4"/>
          <a:stretch>
            <a:fillRect/>
          </a:stretch>
        </p:blipFill>
        <p:spPr>
          <a:xfrm>
            <a:off x="6125780" y="1475514"/>
            <a:ext cx="5291958" cy="4476282"/>
          </a:xfrm>
          <a:prstGeom prst="rect">
            <a:avLst/>
          </a:prstGeom>
          <a:ln>
            <a:solidFill>
              <a:schemeClr val="tx1"/>
            </a:solidFill>
          </a:ln>
        </p:spPr>
      </p:pic>
      <p:pic>
        <p:nvPicPr>
          <p:cNvPr id="16" name="Picture 17" descr="Shape&#10;&#10;Description automatically generated">
            <a:extLst>
              <a:ext uri="{FF2B5EF4-FFF2-40B4-BE49-F238E27FC236}">
                <a16:creationId xmlns:a16="http://schemas.microsoft.com/office/drawing/2014/main" id="{A3A5D4AC-F081-5132-5E9C-45B161275110}"/>
              </a:ext>
            </a:extLst>
          </p:cNvPr>
          <p:cNvPicPr>
            <a:picLocks noChangeAspect="1"/>
          </p:cNvPicPr>
          <p:nvPr/>
        </p:nvPicPr>
        <p:blipFill rotWithShape="1">
          <a:blip r:embed="rId5"/>
          <a:srcRect r="3448" b="-2273"/>
          <a:stretch/>
        </p:blipFill>
        <p:spPr>
          <a:xfrm>
            <a:off x="8149162" y="1251379"/>
            <a:ext cx="1152178" cy="440389"/>
          </a:xfrm>
          <a:prstGeom prst="rect">
            <a:avLst/>
          </a:prstGeom>
        </p:spPr>
      </p:pic>
    </p:spTree>
    <p:extLst>
      <p:ext uri="{BB962C8B-B14F-4D97-AF65-F5344CB8AC3E}">
        <p14:creationId xmlns:p14="http://schemas.microsoft.com/office/powerpoint/2010/main" val="388701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85F670-7BE9-201B-9DC0-039A1268D36F}"/>
              </a:ext>
            </a:extLst>
          </p:cNvPr>
          <p:cNvSpPr>
            <a:spLocks noGrp="1"/>
          </p:cNvSpPr>
          <p:nvPr>
            <p:ph type="body" sz="quarter" idx="10"/>
          </p:nvPr>
        </p:nvSpPr>
        <p:spPr>
          <a:xfrm>
            <a:off x="988385" y="3083442"/>
            <a:ext cx="10214658" cy="690122"/>
          </a:xfrm>
        </p:spPr>
        <p:txBody>
          <a:bodyPr vert="horz" lIns="0" tIns="0" rIns="0" bIns="91440" rtlCol="0" anchor="t">
            <a:noAutofit/>
          </a:bodyPr>
          <a:lstStyle/>
          <a:p>
            <a:pPr marL="0" indent="0" algn="ctr">
              <a:buNone/>
            </a:pPr>
            <a:r>
              <a:rPr lang="en-US" sz="3600" b="1" dirty="0">
                <a:solidFill>
                  <a:schemeClr val="bg1"/>
                </a:solidFill>
                <a:latin typeface="Lato"/>
                <a:ea typeface="Lato"/>
                <a:cs typeface="Arial"/>
              </a:rPr>
              <a:t>Case Study: Louisville, KY</a:t>
            </a:r>
            <a:r>
              <a:rPr lang="en-US" sz="3600" dirty="0">
                <a:solidFill>
                  <a:schemeClr val="bg1"/>
                </a:solidFill>
                <a:cs typeface="Arial"/>
              </a:rPr>
              <a:t> </a:t>
            </a:r>
          </a:p>
        </p:txBody>
      </p:sp>
    </p:spTree>
    <p:extLst>
      <p:ext uri="{BB962C8B-B14F-4D97-AF65-F5344CB8AC3E}">
        <p14:creationId xmlns:p14="http://schemas.microsoft.com/office/powerpoint/2010/main" val="23094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F088E8-089A-F140-D5E7-A6075B30742D}"/>
              </a:ext>
            </a:extLst>
          </p:cNvPr>
          <p:cNvSpPr>
            <a:spLocks noGrp="1"/>
          </p:cNvSpPr>
          <p:nvPr>
            <p:ph type="title"/>
          </p:nvPr>
        </p:nvSpPr>
        <p:spPr/>
        <p:txBody>
          <a:bodyPr/>
          <a:lstStyle/>
          <a:p>
            <a:r>
              <a:rPr lang="en-US"/>
              <a:t>Residents in majority-Black neighborhoods are more likely to face the burden of debt</a:t>
            </a:r>
          </a:p>
        </p:txBody>
      </p:sp>
      <p:sp>
        <p:nvSpPr>
          <p:cNvPr id="3" name="Text Placeholder 2">
            <a:extLst>
              <a:ext uri="{FF2B5EF4-FFF2-40B4-BE49-F238E27FC236}">
                <a16:creationId xmlns:a16="http://schemas.microsoft.com/office/drawing/2014/main" id="{55515746-D850-1AC6-CE62-0F5BF38C6BD2}"/>
              </a:ext>
            </a:extLst>
          </p:cNvPr>
          <p:cNvSpPr>
            <a:spLocks noGrp="1"/>
          </p:cNvSpPr>
          <p:nvPr>
            <p:ph type="body" sz="quarter" idx="10"/>
          </p:nvPr>
        </p:nvSpPr>
        <p:spPr>
          <a:xfrm>
            <a:off x="457200" y="1754486"/>
            <a:ext cx="10214658" cy="4367212"/>
          </a:xfrm>
        </p:spPr>
        <p:txBody>
          <a:bodyPr vert="horz" lIns="0" tIns="0" rIns="0" bIns="91440" rtlCol="0" anchor="t">
            <a:noAutofit/>
          </a:bodyPr>
          <a:lstStyle/>
          <a:p>
            <a:pPr>
              <a:buFont typeface="Wingdings" panose="05000000000000000000" pitchFamily="2" charset="2"/>
              <a:buChar char="§"/>
            </a:pPr>
            <a:r>
              <a:rPr lang="en-US" sz="2000">
                <a:ea typeface="Lato"/>
                <a:cs typeface="Lato"/>
              </a:rPr>
              <a:t>Residents living in majority-Black communities are nearly </a:t>
            </a:r>
            <a:r>
              <a:rPr lang="en-US" sz="2000" b="1">
                <a:ea typeface="Lato"/>
                <a:cs typeface="Lato"/>
              </a:rPr>
              <a:t>2X more likely</a:t>
            </a:r>
            <a:r>
              <a:rPr lang="en-US" sz="2000">
                <a:ea typeface="Lato"/>
                <a:cs typeface="Lato"/>
              </a:rPr>
              <a:t> than residents living in majority-white communities to have delinquent debt.</a:t>
            </a:r>
          </a:p>
        </p:txBody>
      </p:sp>
      <p:sp>
        <p:nvSpPr>
          <p:cNvPr id="5" name="Text Placeholder 4">
            <a:extLst>
              <a:ext uri="{FF2B5EF4-FFF2-40B4-BE49-F238E27FC236}">
                <a16:creationId xmlns:a16="http://schemas.microsoft.com/office/drawing/2014/main" id="{046822B5-C8B8-669D-5762-6F03433191A8}"/>
              </a:ext>
            </a:extLst>
          </p:cNvPr>
          <p:cNvSpPr>
            <a:spLocks noGrp="1"/>
          </p:cNvSpPr>
          <p:nvPr>
            <p:ph type="body" sz="quarter" idx="11"/>
          </p:nvPr>
        </p:nvSpPr>
        <p:spPr>
          <a:xfrm>
            <a:off x="457200" y="10511"/>
            <a:ext cx="1909497" cy="307777"/>
          </a:xfrm>
        </p:spPr>
        <p:txBody>
          <a:bodyPr/>
          <a:lstStyle/>
          <a:p>
            <a:r>
              <a:rPr lang="en-US"/>
              <a:t>Case study: Louisville, KY</a:t>
            </a:r>
          </a:p>
        </p:txBody>
      </p:sp>
      <p:grpSp>
        <p:nvGrpSpPr>
          <p:cNvPr id="8" name="Group 7">
            <a:extLst>
              <a:ext uri="{FF2B5EF4-FFF2-40B4-BE49-F238E27FC236}">
                <a16:creationId xmlns:a16="http://schemas.microsoft.com/office/drawing/2014/main" id="{617D1712-C3AD-4A44-868E-2ED4D963B78B}"/>
              </a:ext>
            </a:extLst>
          </p:cNvPr>
          <p:cNvGrpSpPr/>
          <p:nvPr/>
        </p:nvGrpSpPr>
        <p:grpSpPr>
          <a:xfrm>
            <a:off x="1573307" y="3018695"/>
            <a:ext cx="7588268" cy="3133051"/>
            <a:chOff x="766220" y="3039959"/>
            <a:chExt cx="7588268" cy="3133051"/>
          </a:xfrm>
        </p:grpSpPr>
        <p:grpSp>
          <p:nvGrpSpPr>
            <p:cNvPr id="7" name="Group 6">
              <a:extLst>
                <a:ext uri="{FF2B5EF4-FFF2-40B4-BE49-F238E27FC236}">
                  <a16:creationId xmlns:a16="http://schemas.microsoft.com/office/drawing/2014/main" id="{901E28C2-C9BE-40EA-95ED-7076BD3A7FE3}"/>
                </a:ext>
              </a:extLst>
            </p:cNvPr>
            <p:cNvGrpSpPr/>
            <p:nvPr/>
          </p:nvGrpSpPr>
          <p:grpSpPr>
            <a:xfrm>
              <a:off x="766220" y="3039959"/>
              <a:ext cx="4260950" cy="3133051"/>
              <a:chOff x="766220" y="2853677"/>
              <a:chExt cx="4260950" cy="3133051"/>
            </a:xfrm>
          </p:grpSpPr>
          <p:pic>
            <p:nvPicPr>
              <p:cNvPr id="6" name="Picture 5">
                <a:extLst>
                  <a:ext uri="{FF2B5EF4-FFF2-40B4-BE49-F238E27FC236}">
                    <a16:creationId xmlns:a16="http://schemas.microsoft.com/office/drawing/2014/main" id="{AC3FEACB-63ED-44C6-850F-893FCC75FFFE}"/>
                  </a:ext>
                </a:extLst>
              </p:cNvPr>
              <p:cNvPicPr>
                <a:picLocks noChangeAspect="1"/>
              </p:cNvPicPr>
              <p:nvPr/>
            </p:nvPicPr>
            <p:blipFill>
              <a:blip r:embed="rId3"/>
              <a:stretch>
                <a:fillRect/>
              </a:stretch>
            </p:blipFill>
            <p:spPr>
              <a:xfrm>
                <a:off x="766220" y="2853677"/>
                <a:ext cx="4260950" cy="3133051"/>
              </a:xfrm>
              <a:prstGeom prst="rect">
                <a:avLst/>
              </a:prstGeom>
            </p:spPr>
          </p:pic>
          <p:pic>
            <p:nvPicPr>
              <p:cNvPr id="11" name="Picture 4">
                <a:extLst>
                  <a:ext uri="{FF2B5EF4-FFF2-40B4-BE49-F238E27FC236}">
                    <a16:creationId xmlns:a16="http://schemas.microsoft.com/office/drawing/2014/main" id="{E83F8C74-4A7D-443E-96A2-8795EF54C626}"/>
                  </a:ext>
                </a:extLst>
              </p:cNvPr>
              <p:cNvPicPr>
                <a:picLocks noChangeAspect="1"/>
              </p:cNvPicPr>
              <p:nvPr/>
            </p:nvPicPr>
            <p:blipFill>
              <a:blip r:embed="rId4"/>
              <a:stretch>
                <a:fillRect/>
              </a:stretch>
            </p:blipFill>
            <p:spPr>
              <a:xfrm>
                <a:off x="766220" y="5783604"/>
                <a:ext cx="1395955" cy="203124"/>
              </a:xfrm>
              <a:prstGeom prst="rect">
                <a:avLst/>
              </a:prstGeom>
            </p:spPr>
          </p:pic>
        </p:grpSp>
        <p:pic>
          <p:nvPicPr>
            <p:cNvPr id="2" name="Picture 1">
              <a:extLst>
                <a:ext uri="{FF2B5EF4-FFF2-40B4-BE49-F238E27FC236}">
                  <a16:creationId xmlns:a16="http://schemas.microsoft.com/office/drawing/2014/main" id="{F55E7AC2-DE5E-4EEE-9FDE-EA96CAECCA87}"/>
                </a:ext>
              </a:extLst>
            </p:cNvPr>
            <p:cNvPicPr>
              <a:picLocks noChangeAspect="1"/>
            </p:cNvPicPr>
            <p:nvPr/>
          </p:nvPicPr>
          <p:blipFill>
            <a:blip r:embed="rId5"/>
            <a:stretch>
              <a:fillRect/>
            </a:stretch>
          </p:blipFill>
          <p:spPr>
            <a:xfrm>
              <a:off x="5231415" y="3039959"/>
              <a:ext cx="3123073" cy="3133051"/>
            </a:xfrm>
            <a:prstGeom prst="rect">
              <a:avLst/>
            </a:prstGeom>
          </p:spPr>
        </p:pic>
      </p:grpSp>
    </p:spTree>
    <p:extLst>
      <p:ext uri="{BB962C8B-B14F-4D97-AF65-F5344CB8AC3E}">
        <p14:creationId xmlns:p14="http://schemas.microsoft.com/office/powerpoint/2010/main" val="329625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F088E8-089A-F140-D5E7-A6075B30742D}"/>
              </a:ext>
            </a:extLst>
          </p:cNvPr>
          <p:cNvSpPr>
            <a:spLocks noGrp="1"/>
          </p:cNvSpPr>
          <p:nvPr>
            <p:ph type="title"/>
          </p:nvPr>
        </p:nvSpPr>
        <p:spPr/>
        <p:txBody>
          <a:bodyPr/>
          <a:lstStyle/>
          <a:p>
            <a:r>
              <a:rPr lang="en-US">
                <a:ea typeface="Lato"/>
                <a:cs typeface="Lato"/>
              </a:rPr>
              <a:t>63 percent of Louisville residents have $2,000 in emergency savings to help buffer economic shocks</a:t>
            </a:r>
            <a:endParaRPr lang="en-US" b="0">
              <a:ea typeface="+mj-lt"/>
              <a:cs typeface="+mj-lt"/>
            </a:endParaRPr>
          </a:p>
          <a:p>
            <a:endParaRPr lang="en-US" b="0">
              <a:ea typeface="+mj-lt"/>
              <a:cs typeface="+mj-lt"/>
            </a:endParaRPr>
          </a:p>
          <a:p>
            <a:endParaRPr lang="en-US">
              <a:ea typeface="Lato"/>
              <a:cs typeface="Lato"/>
            </a:endParaRPr>
          </a:p>
        </p:txBody>
      </p:sp>
      <p:sp>
        <p:nvSpPr>
          <p:cNvPr id="3" name="Text Placeholder 2">
            <a:extLst>
              <a:ext uri="{FF2B5EF4-FFF2-40B4-BE49-F238E27FC236}">
                <a16:creationId xmlns:a16="http://schemas.microsoft.com/office/drawing/2014/main" id="{55515746-D850-1AC6-CE62-0F5BF38C6BD2}"/>
              </a:ext>
            </a:extLst>
          </p:cNvPr>
          <p:cNvSpPr>
            <a:spLocks noGrp="1"/>
          </p:cNvSpPr>
          <p:nvPr>
            <p:ph type="body" sz="quarter" idx="10"/>
          </p:nvPr>
        </p:nvSpPr>
        <p:spPr>
          <a:xfrm>
            <a:off x="457200" y="1755636"/>
            <a:ext cx="10515600" cy="4367212"/>
          </a:xfrm>
        </p:spPr>
        <p:txBody>
          <a:bodyPr vert="horz" lIns="0" tIns="0" rIns="0" bIns="91440" rtlCol="0" anchor="t">
            <a:noAutofit/>
          </a:bodyPr>
          <a:lstStyle/>
          <a:p>
            <a:r>
              <a:rPr lang="en-US" sz="2000">
                <a:ea typeface="Lato"/>
                <a:cs typeface="Lato"/>
              </a:rPr>
              <a:t>Clear racial and geographic disparities show </a:t>
            </a:r>
            <a:r>
              <a:rPr lang="en-US" sz="2000">
                <a:ea typeface="Lato"/>
                <a:cs typeface="Arial"/>
              </a:rPr>
              <a:t>majority white communities are </a:t>
            </a:r>
            <a:r>
              <a:rPr lang="en-US" sz="2000" b="1">
                <a:ea typeface="Lato"/>
                <a:cs typeface="Lato"/>
              </a:rPr>
              <a:t>2X more likely</a:t>
            </a:r>
            <a:r>
              <a:rPr lang="en-US" sz="2000">
                <a:ea typeface="Lato"/>
                <a:cs typeface="Arial"/>
              </a:rPr>
              <a:t> than households in majority Black communities to have emergency savings. </a:t>
            </a:r>
            <a:endParaRPr lang="en-US" sz="2000">
              <a:ea typeface="Lato"/>
              <a:cs typeface="Lato"/>
            </a:endParaRPr>
          </a:p>
        </p:txBody>
      </p:sp>
      <p:sp>
        <p:nvSpPr>
          <p:cNvPr id="5" name="Text Placeholder 4">
            <a:extLst>
              <a:ext uri="{FF2B5EF4-FFF2-40B4-BE49-F238E27FC236}">
                <a16:creationId xmlns:a16="http://schemas.microsoft.com/office/drawing/2014/main" id="{046822B5-C8B8-669D-5762-6F03433191A8}"/>
              </a:ext>
            </a:extLst>
          </p:cNvPr>
          <p:cNvSpPr>
            <a:spLocks noGrp="1"/>
          </p:cNvSpPr>
          <p:nvPr>
            <p:ph type="body" sz="quarter" idx="11"/>
          </p:nvPr>
        </p:nvSpPr>
        <p:spPr>
          <a:xfrm>
            <a:off x="457200" y="10511"/>
            <a:ext cx="1909497" cy="307777"/>
          </a:xfrm>
        </p:spPr>
        <p:txBody>
          <a:bodyPr/>
          <a:lstStyle/>
          <a:p>
            <a:r>
              <a:rPr lang="en-US"/>
              <a:t>Case study: Louisville, KY</a:t>
            </a:r>
          </a:p>
        </p:txBody>
      </p:sp>
      <p:grpSp>
        <p:nvGrpSpPr>
          <p:cNvPr id="10" name="Group 9">
            <a:extLst>
              <a:ext uri="{FF2B5EF4-FFF2-40B4-BE49-F238E27FC236}">
                <a16:creationId xmlns:a16="http://schemas.microsoft.com/office/drawing/2014/main" id="{BAB63EF8-E9E1-4BF3-A699-D489047991D7}"/>
              </a:ext>
            </a:extLst>
          </p:cNvPr>
          <p:cNvGrpSpPr/>
          <p:nvPr/>
        </p:nvGrpSpPr>
        <p:grpSpPr>
          <a:xfrm>
            <a:off x="1598795" y="3013887"/>
            <a:ext cx="8994409" cy="3190875"/>
            <a:chOff x="738048" y="3067049"/>
            <a:chExt cx="8994409" cy="3190875"/>
          </a:xfrm>
        </p:grpSpPr>
        <p:pic>
          <p:nvPicPr>
            <p:cNvPr id="2" name="Picture 1">
              <a:extLst>
                <a:ext uri="{FF2B5EF4-FFF2-40B4-BE49-F238E27FC236}">
                  <a16:creationId xmlns:a16="http://schemas.microsoft.com/office/drawing/2014/main" id="{89FBB1BC-F9EB-444E-8044-64B861D1B5BF}"/>
                </a:ext>
              </a:extLst>
            </p:cNvPr>
            <p:cNvPicPr>
              <a:picLocks noChangeAspect="1"/>
            </p:cNvPicPr>
            <p:nvPr/>
          </p:nvPicPr>
          <p:blipFill rotWithShape="1">
            <a:blip r:embed="rId3"/>
            <a:srcRect b="4428"/>
            <a:stretch/>
          </p:blipFill>
          <p:spPr>
            <a:xfrm>
              <a:off x="738048" y="3067050"/>
              <a:ext cx="4260426" cy="3108960"/>
            </a:xfrm>
            <a:prstGeom prst="rect">
              <a:avLst/>
            </a:prstGeom>
          </p:spPr>
        </p:pic>
        <p:pic>
          <p:nvPicPr>
            <p:cNvPr id="9" name="Picture 6">
              <a:extLst>
                <a:ext uri="{FF2B5EF4-FFF2-40B4-BE49-F238E27FC236}">
                  <a16:creationId xmlns:a16="http://schemas.microsoft.com/office/drawing/2014/main" id="{100BA59A-BD75-DC17-F7EE-36EE5FF8E1B4}"/>
                </a:ext>
              </a:extLst>
            </p:cNvPr>
            <p:cNvPicPr>
              <a:picLocks noChangeAspect="1"/>
            </p:cNvPicPr>
            <p:nvPr/>
          </p:nvPicPr>
          <p:blipFill>
            <a:blip r:embed="rId4"/>
            <a:stretch>
              <a:fillRect/>
            </a:stretch>
          </p:blipFill>
          <p:spPr>
            <a:xfrm>
              <a:off x="738048" y="5980989"/>
              <a:ext cx="1050269" cy="201168"/>
            </a:xfrm>
            <a:prstGeom prst="rect">
              <a:avLst/>
            </a:prstGeom>
          </p:spPr>
        </p:pic>
        <p:pic>
          <p:nvPicPr>
            <p:cNvPr id="6" name="Picture 5">
              <a:extLst>
                <a:ext uri="{FF2B5EF4-FFF2-40B4-BE49-F238E27FC236}">
                  <a16:creationId xmlns:a16="http://schemas.microsoft.com/office/drawing/2014/main" id="{309F9779-AB19-4597-A852-3F67D369B353}"/>
                </a:ext>
              </a:extLst>
            </p:cNvPr>
            <p:cNvPicPr>
              <a:picLocks noChangeAspect="1"/>
            </p:cNvPicPr>
            <p:nvPr/>
          </p:nvPicPr>
          <p:blipFill rotWithShape="1">
            <a:blip r:embed="rId5"/>
            <a:srcRect t="3005"/>
            <a:stretch/>
          </p:blipFill>
          <p:spPr>
            <a:xfrm>
              <a:off x="5224324" y="3067049"/>
              <a:ext cx="4508133" cy="3190875"/>
            </a:xfrm>
            <a:prstGeom prst="rect">
              <a:avLst/>
            </a:prstGeom>
          </p:spPr>
        </p:pic>
      </p:grpSp>
    </p:spTree>
    <p:extLst>
      <p:ext uri="{BB962C8B-B14F-4D97-AF65-F5344CB8AC3E}">
        <p14:creationId xmlns:p14="http://schemas.microsoft.com/office/powerpoint/2010/main" val="278720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F088E8-089A-F140-D5E7-A6075B30742D}"/>
              </a:ext>
            </a:extLst>
          </p:cNvPr>
          <p:cNvSpPr>
            <a:spLocks noGrp="1"/>
          </p:cNvSpPr>
          <p:nvPr>
            <p:ph type="title"/>
          </p:nvPr>
        </p:nvSpPr>
        <p:spPr/>
        <p:txBody>
          <a:bodyPr/>
          <a:lstStyle/>
          <a:p>
            <a:r>
              <a:rPr lang="en-US">
                <a:ea typeface="Lato"/>
                <a:cs typeface="Lato"/>
              </a:rPr>
              <a:t>Wealth is concentrated in the eastern regions of the Louisville</a:t>
            </a:r>
            <a:endParaRPr lang="en-US" b="0">
              <a:ea typeface="+mj-lt"/>
              <a:cs typeface="+mj-lt"/>
            </a:endParaRPr>
          </a:p>
          <a:p>
            <a:endParaRPr lang="en-US" b="0">
              <a:solidFill>
                <a:schemeClr val="tx1">
                  <a:lumMod val="20000"/>
                  <a:lumOff val="80000"/>
                </a:schemeClr>
              </a:solidFill>
              <a:ea typeface="+mj-lt"/>
              <a:cs typeface="+mj-lt"/>
            </a:endParaRPr>
          </a:p>
          <a:p>
            <a:endParaRPr lang="en-US">
              <a:solidFill>
                <a:schemeClr val="tx1">
                  <a:lumMod val="20000"/>
                  <a:lumOff val="80000"/>
                </a:schemeClr>
              </a:solidFill>
              <a:ea typeface="Lato"/>
              <a:cs typeface="Lato"/>
            </a:endParaRPr>
          </a:p>
        </p:txBody>
      </p:sp>
      <p:sp>
        <p:nvSpPr>
          <p:cNvPr id="3" name="Text Placeholder 2">
            <a:extLst>
              <a:ext uri="{FF2B5EF4-FFF2-40B4-BE49-F238E27FC236}">
                <a16:creationId xmlns:a16="http://schemas.microsoft.com/office/drawing/2014/main" id="{55515746-D850-1AC6-CE62-0F5BF38C6BD2}"/>
              </a:ext>
            </a:extLst>
          </p:cNvPr>
          <p:cNvSpPr>
            <a:spLocks noGrp="1"/>
          </p:cNvSpPr>
          <p:nvPr>
            <p:ph type="body" sz="quarter" idx="10"/>
          </p:nvPr>
        </p:nvSpPr>
        <p:spPr>
          <a:xfrm>
            <a:off x="457200" y="1749946"/>
            <a:ext cx="10214658" cy="4367212"/>
          </a:xfrm>
        </p:spPr>
        <p:txBody>
          <a:bodyPr vert="horz" lIns="0" tIns="0" rIns="0" bIns="91440" rtlCol="0" anchor="t">
            <a:noAutofit/>
          </a:bodyPr>
          <a:lstStyle/>
          <a:p>
            <a:r>
              <a:rPr lang="en-US" sz="2000">
                <a:ea typeface="Lato"/>
                <a:cs typeface="Lato"/>
              </a:rPr>
              <a:t>Households in majority white communities have an estimated </a:t>
            </a:r>
            <a:r>
              <a:rPr lang="en-US" sz="2000" b="1">
                <a:ea typeface="Lato"/>
                <a:cs typeface="Lato"/>
              </a:rPr>
              <a:t>19.5X more wealth</a:t>
            </a:r>
            <a:r>
              <a:rPr lang="en-US" sz="2000">
                <a:ea typeface="Lato"/>
                <a:cs typeface="Lato"/>
              </a:rPr>
              <a:t> than households in majority Black communities. </a:t>
            </a:r>
            <a:endParaRPr lang="en-US" sz="1800">
              <a:ea typeface="Lato"/>
              <a:cs typeface="Lato"/>
            </a:endParaRPr>
          </a:p>
        </p:txBody>
      </p:sp>
      <p:sp>
        <p:nvSpPr>
          <p:cNvPr id="5" name="Text Placeholder 4">
            <a:extLst>
              <a:ext uri="{FF2B5EF4-FFF2-40B4-BE49-F238E27FC236}">
                <a16:creationId xmlns:a16="http://schemas.microsoft.com/office/drawing/2014/main" id="{046822B5-C8B8-669D-5762-6F03433191A8}"/>
              </a:ext>
            </a:extLst>
          </p:cNvPr>
          <p:cNvSpPr>
            <a:spLocks noGrp="1"/>
          </p:cNvSpPr>
          <p:nvPr>
            <p:ph type="body" sz="quarter" idx="11"/>
          </p:nvPr>
        </p:nvSpPr>
        <p:spPr>
          <a:xfrm>
            <a:off x="457200" y="10511"/>
            <a:ext cx="1909497" cy="307777"/>
          </a:xfrm>
        </p:spPr>
        <p:txBody>
          <a:bodyPr/>
          <a:lstStyle/>
          <a:p>
            <a:r>
              <a:rPr lang="en-US"/>
              <a:t>Case study: Louisville, KY</a:t>
            </a:r>
          </a:p>
        </p:txBody>
      </p:sp>
      <p:grpSp>
        <p:nvGrpSpPr>
          <p:cNvPr id="11" name="Group 10">
            <a:extLst>
              <a:ext uri="{FF2B5EF4-FFF2-40B4-BE49-F238E27FC236}">
                <a16:creationId xmlns:a16="http://schemas.microsoft.com/office/drawing/2014/main" id="{A55086F3-2BA5-471C-AEC2-B1D5D2A5FD29}"/>
              </a:ext>
            </a:extLst>
          </p:cNvPr>
          <p:cNvGrpSpPr/>
          <p:nvPr/>
        </p:nvGrpSpPr>
        <p:grpSpPr>
          <a:xfrm>
            <a:off x="1530775" y="2975565"/>
            <a:ext cx="7896829" cy="3205391"/>
            <a:chOff x="814497" y="3005976"/>
            <a:chExt cx="7896829" cy="3205391"/>
          </a:xfrm>
        </p:grpSpPr>
        <p:grpSp>
          <p:nvGrpSpPr>
            <p:cNvPr id="9" name="Group 8">
              <a:extLst>
                <a:ext uri="{FF2B5EF4-FFF2-40B4-BE49-F238E27FC236}">
                  <a16:creationId xmlns:a16="http://schemas.microsoft.com/office/drawing/2014/main" id="{50B6C0DB-48BB-40D2-AAD7-7745F70FB26D}"/>
                </a:ext>
              </a:extLst>
            </p:cNvPr>
            <p:cNvGrpSpPr/>
            <p:nvPr/>
          </p:nvGrpSpPr>
          <p:grpSpPr>
            <a:xfrm>
              <a:off x="814497" y="3086448"/>
              <a:ext cx="4206240" cy="3124919"/>
              <a:chOff x="993659" y="2751477"/>
              <a:chExt cx="4206240" cy="3124919"/>
            </a:xfrm>
          </p:grpSpPr>
          <p:pic>
            <p:nvPicPr>
              <p:cNvPr id="8" name="Picture 7">
                <a:extLst>
                  <a:ext uri="{FF2B5EF4-FFF2-40B4-BE49-F238E27FC236}">
                    <a16:creationId xmlns:a16="http://schemas.microsoft.com/office/drawing/2014/main" id="{5222C66B-B3F5-48E7-B69D-3472BADFEEC9}"/>
                  </a:ext>
                </a:extLst>
              </p:cNvPr>
              <p:cNvPicPr>
                <a:picLocks noChangeAspect="1"/>
              </p:cNvPicPr>
              <p:nvPr/>
            </p:nvPicPr>
            <p:blipFill rotWithShape="1">
              <a:blip r:embed="rId3"/>
              <a:srcRect b="3187"/>
              <a:stretch/>
            </p:blipFill>
            <p:spPr>
              <a:xfrm>
                <a:off x="993659" y="2751477"/>
                <a:ext cx="4206240" cy="3124919"/>
              </a:xfrm>
              <a:prstGeom prst="rect">
                <a:avLst/>
              </a:prstGeom>
            </p:spPr>
          </p:pic>
          <p:pic>
            <p:nvPicPr>
              <p:cNvPr id="10" name="Picture 7" descr="A picture containing chart&#10;&#10;Description automatically generated">
                <a:extLst>
                  <a:ext uri="{FF2B5EF4-FFF2-40B4-BE49-F238E27FC236}">
                    <a16:creationId xmlns:a16="http://schemas.microsoft.com/office/drawing/2014/main" id="{986AC308-AF96-41DC-BF2F-D9F6CD9FAAC4}"/>
                  </a:ext>
                </a:extLst>
              </p:cNvPr>
              <p:cNvPicPr>
                <a:picLocks noChangeAspect="1"/>
              </p:cNvPicPr>
              <p:nvPr/>
            </p:nvPicPr>
            <p:blipFill>
              <a:blip r:embed="rId4"/>
              <a:stretch>
                <a:fillRect/>
              </a:stretch>
            </p:blipFill>
            <p:spPr>
              <a:xfrm>
                <a:off x="993659" y="5670668"/>
                <a:ext cx="1438165" cy="205728"/>
              </a:xfrm>
              <a:prstGeom prst="rect">
                <a:avLst/>
              </a:prstGeom>
            </p:spPr>
          </p:pic>
        </p:grpSp>
        <p:pic>
          <p:nvPicPr>
            <p:cNvPr id="7" name="Picture 6">
              <a:extLst>
                <a:ext uri="{FF2B5EF4-FFF2-40B4-BE49-F238E27FC236}">
                  <a16:creationId xmlns:a16="http://schemas.microsoft.com/office/drawing/2014/main" id="{DBA3348E-817F-4889-A53C-8BE09D474DA4}"/>
                </a:ext>
              </a:extLst>
            </p:cNvPr>
            <p:cNvPicPr>
              <a:picLocks noChangeAspect="1"/>
            </p:cNvPicPr>
            <p:nvPr/>
          </p:nvPicPr>
          <p:blipFill>
            <a:blip r:embed="rId5"/>
            <a:stretch>
              <a:fillRect/>
            </a:stretch>
          </p:blipFill>
          <p:spPr>
            <a:xfrm>
              <a:off x="5311359" y="3005976"/>
              <a:ext cx="3399967" cy="3205391"/>
            </a:xfrm>
            <a:prstGeom prst="rect">
              <a:avLst/>
            </a:prstGeom>
          </p:spPr>
        </p:pic>
      </p:grpSp>
    </p:spTree>
    <p:extLst>
      <p:ext uri="{BB962C8B-B14F-4D97-AF65-F5344CB8AC3E}">
        <p14:creationId xmlns:p14="http://schemas.microsoft.com/office/powerpoint/2010/main" val="196989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85F670-7BE9-201B-9DC0-039A1268D36F}"/>
              </a:ext>
            </a:extLst>
          </p:cNvPr>
          <p:cNvSpPr>
            <a:spLocks noGrp="1"/>
          </p:cNvSpPr>
          <p:nvPr>
            <p:ph type="body" sz="quarter" idx="10"/>
          </p:nvPr>
        </p:nvSpPr>
        <p:spPr>
          <a:xfrm>
            <a:off x="988385" y="3083442"/>
            <a:ext cx="10214658" cy="690122"/>
          </a:xfrm>
        </p:spPr>
        <p:txBody>
          <a:bodyPr vert="horz" lIns="0" tIns="0" rIns="0" bIns="91440" rtlCol="0" anchor="t">
            <a:noAutofit/>
          </a:bodyPr>
          <a:lstStyle/>
          <a:p>
            <a:pPr marL="0" indent="0" algn="ctr">
              <a:buNone/>
            </a:pPr>
            <a:r>
              <a:rPr lang="en-US" sz="3600" b="1" dirty="0">
                <a:solidFill>
                  <a:schemeClr val="bg1"/>
                </a:solidFill>
                <a:latin typeface="Lato"/>
                <a:ea typeface="Lato"/>
                <a:cs typeface="Arial"/>
              </a:rPr>
              <a:t>Case Study: Columbus, OH</a:t>
            </a:r>
            <a:endParaRPr lang="en-US" sz="3600" dirty="0">
              <a:solidFill>
                <a:schemeClr val="bg1"/>
              </a:solidFill>
              <a:cs typeface="Arial"/>
            </a:endParaRPr>
          </a:p>
        </p:txBody>
      </p:sp>
    </p:spTree>
    <p:extLst>
      <p:ext uri="{BB962C8B-B14F-4D97-AF65-F5344CB8AC3E}">
        <p14:creationId xmlns:p14="http://schemas.microsoft.com/office/powerpoint/2010/main" val="261772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F088E8-089A-F140-D5E7-A6075B30742D}"/>
              </a:ext>
            </a:extLst>
          </p:cNvPr>
          <p:cNvSpPr>
            <a:spLocks noGrp="1"/>
          </p:cNvSpPr>
          <p:nvPr>
            <p:ph type="title"/>
          </p:nvPr>
        </p:nvSpPr>
        <p:spPr/>
        <p:txBody>
          <a:bodyPr/>
          <a:lstStyle/>
          <a:p>
            <a:r>
              <a:rPr lang="en-US"/>
              <a:t>Residents in majority-Black neighborhoods are more likely to face the burden of debt</a:t>
            </a:r>
          </a:p>
        </p:txBody>
      </p:sp>
      <p:sp>
        <p:nvSpPr>
          <p:cNvPr id="3" name="Text Placeholder 2">
            <a:extLst>
              <a:ext uri="{FF2B5EF4-FFF2-40B4-BE49-F238E27FC236}">
                <a16:creationId xmlns:a16="http://schemas.microsoft.com/office/drawing/2014/main" id="{55515746-D850-1AC6-CE62-0F5BF38C6BD2}"/>
              </a:ext>
            </a:extLst>
          </p:cNvPr>
          <p:cNvSpPr>
            <a:spLocks noGrp="1"/>
          </p:cNvSpPr>
          <p:nvPr>
            <p:ph type="body" sz="quarter" idx="10"/>
          </p:nvPr>
        </p:nvSpPr>
        <p:spPr/>
        <p:txBody>
          <a:bodyPr vert="horz" lIns="0" tIns="0" rIns="0" bIns="91440" rtlCol="0" anchor="t">
            <a:noAutofit/>
          </a:bodyPr>
          <a:lstStyle/>
          <a:p>
            <a:pPr marL="285750" indent="-285750">
              <a:buFont typeface="Arial" panose="020B0604020202020204" pitchFamily="34" charset="0"/>
              <a:buChar char="•"/>
            </a:pPr>
            <a:r>
              <a:rPr lang="en-US" sz="2000">
                <a:solidFill>
                  <a:srgbClr val="353535"/>
                </a:solidFill>
                <a:latin typeface="Lato"/>
                <a:ea typeface="Lato"/>
                <a:cs typeface="Lato"/>
              </a:rPr>
              <a:t>Residents living in majority-Black communities are nearly </a:t>
            </a:r>
            <a:r>
              <a:rPr lang="en-US" sz="2000" b="1">
                <a:solidFill>
                  <a:schemeClr val="accent1"/>
                </a:solidFill>
                <a:latin typeface="Lato"/>
                <a:ea typeface="Lato"/>
                <a:cs typeface="Lato"/>
              </a:rPr>
              <a:t>2X more likely</a:t>
            </a:r>
            <a:r>
              <a:rPr lang="en-US" sz="2000">
                <a:solidFill>
                  <a:srgbClr val="353535"/>
                </a:solidFill>
                <a:latin typeface="Lato"/>
                <a:ea typeface="Lato"/>
                <a:cs typeface="Lato"/>
              </a:rPr>
              <a:t> than residents living in majority-white communities to have delinquent debt.</a:t>
            </a:r>
          </a:p>
        </p:txBody>
      </p:sp>
      <p:sp>
        <p:nvSpPr>
          <p:cNvPr id="5" name="Text Placeholder 4">
            <a:extLst>
              <a:ext uri="{FF2B5EF4-FFF2-40B4-BE49-F238E27FC236}">
                <a16:creationId xmlns:a16="http://schemas.microsoft.com/office/drawing/2014/main" id="{046822B5-C8B8-669D-5762-6F03433191A8}"/>
              </a:ext>
            </a:extLst>
          </p:cNvPr>
          <p:cNvSpPr>
            <a:spLocks noGrp="1"/>
          </p:cNvSpPr>
          <p:nvPr>
            <p:ph type="body" sz="quarter" idx="11"/>
          </p:nvPr>
        </p:nvSpPr>
        <p:spPr>
          <a:xfrm>
            <a:off x="457200" y="10511"/>
            <a:ext cx="1513556" cy="307777"/>
          </a:xfrm>
        </p:spPr>
        <p:txBody>
          <a:bodyPr/>
          <a:lstStyle/>
          <a:p>
            <a:r>
              <a:rPr lang="en-US"/>
              <a:t>Findings: Columbus</a:t>
            </a:r>
          </a:p>
        </p:txBody>
      </p:sp>
      <p:pic>
        <p:nvPicPr>
          <p:cNvPr id="9" name="Picture 3" descr="Map&#10;&#10;Description automatically generated">
            <a:extLst>
              <a:ext uri="{FF2B5EF4-FFF2-40B4-BE49-F238E27FC236}">
                <a16:creationId xmlns:a16="http://schemas.microsoft.com/office/drawing/2014/main" id="{3123BB7A-EBE0-4439-879A-FBA931AD5986}"/>
              </a:ext>
            </a:extLst>
          </p:cNvPr>
          <p:cNvPicPr>
            <a:picLocks noChangeAspect="1"/>
          </p:cNvPicPr>
          <p:nvPr/>
        </p:nvPicPr>
        <p:blipFill>
          <a:blip r:embed="rId3"/>
          <a:stretch>
            <a:fillRect/>
          </a:stretch>
        </p:blipFill>
        <p:spPr>
          <a:xfrm>
            <a:off x="869332" y="2688893"/>
            <a:ext cx="3943300" cy="3604164"/>
          </a:xfrm>
          <a:prstGeom prst="rect">
            <a:avLst/>
          </a:prstGeom>
        </p:spPr>
      </p:pic>
      <p:pic>
        <p:nvPicPr>
          <p:cNvPr id="11" name="Picture 4">
            <a:extLst>
              <a:ext uri="{FF2B5EF4-FFF2-40B4-BE49-F238E27FC236}">
                <a16:creationId xmlns:a16="http://schemas.microsoft.com/office/drawing/2014/main" id="{E83F8C74-4A7D-443E-96A2-8795EF54C626}"/>
              </a:ext>
            </a:extLst>
          </p:cNvPr>
          <p:cNvPicPr>
            <a:picLocks noChangeAspect="1"/>
          </p:cNvPicPr>
          <p:nvPr/>
        </p:nvPicPr>
        <p:blipFill>
          <a:blip r:embed="rId4"/>
          <a:stretch>
            <a:fillRect/>
          </a:stretch>
        </p:blipFill>
        <p:spPr>
          <a:xfrm>
            <a:off x="855298" y="5985780"/>
            <a:ext cx="2003447" cy="314020"/>
          </a:xfrm>
          <a:prstGeom prst="rect">
            <a:avLst/>
          </a:prstGeom>
        </p:spPr>
      </p:pic>
      <p:pic>
        <p:nvPicPr>
          <p:cNvPr id="12" name="Picture 7" descr="Graphical user interface, application&#10;&#10;Description automatically generated">
            <a:extLst>
              <a:ext uri="{FF2B5EF4-FFF2-40B4-BE49-F238E27FC236}">
                <a16:creationId xmlns:a16="http://schemas.microsoft.com/office/drawing/2014/main" id="{987E6CD6-0481-4AF4-8E4E-5B8087BA338E}"/>
              </a:ext>
            </a:extLst>
          </p:cNvPr>
          <p:cNvPicPr>
            <a:picLocks noChangeAspect="1"/>
          </p:cNvPicPr>
          <p:nvPr/>
        </p:nvPicPr>
        <p:blipFill>
          <a:blip r:embed="rId5"/>
          <a:stretch>
            <a:fillRect/>
          </a:stretch>
        </p:blipFill>
        <p:spPr>
          <a:xfrm>
            <a:off x="4952863" y="2688893"/>
            <a:ext cx="2966140" cy="3208951"/>
          </a:xfrm>
          <a:prstGeom prst="rect">
            <a:avLst/>
          </a:prstGeom>
        </p:spPr>
      </p:pic>
    </p:spTree>
    <p:extLst>
      <p:ext uri="{BB962C8B-B14F-4D97-AF65-F5344CB8AC3E}">
        <p14:creationId xmlns:p14="http://schemas.microsoft.com/office/powerpoint/2010/main" val="3502068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F088E8-089A-F140-D5E7-A6075B30742D}"/>
              </a:ext>
            </a:extLst>
          </p:cNvPr>
          <p:cNvSpPr>
            <a:spLocks noGrp="1"/>
          </p:cNvSpPr>
          <p:nvPr>
            <p:ph type="title"/>
          </p:nvPr>
        </p:nvSpPr>
        <p:spPr/>
        <p:txBody>
          <a:bodyPr/>
          <a:lstStyle/>
          <a:p>
            <a:r>
              <a:rPr lang="en-US" dirty="0">
                <a:ea typeface="Lato"/>
                <a:cs typeface="Lato"/>
              </a:rPr>
              <a:t>61 percent of Columbus residents have $2,000 in emergency savings to help buffer economic shocks</a:t>
            </a:r>
            <a:endParaRPr lang="en-US" b="0" dirty="0">
              <a:ea typeface="+mj-lt"/>
              <a:cs typeface="+mj-lt"/>
            </a:endParaRPr>
          </a:p>
          <a:p>
            <a:endParaRPr lang="en-US" b="0">
              <a:ea typeface="+mj-lt"/>
              <a:cs typeface="+mj-lt"/>
            </a:endParaRPr>
          </a:p>
          <a:p>
            <a:endParaRPr lang="en-US">
              <a:ea typeface="Lato"/>
              <a:cs typeface="Lato"/>
            </a:endParaRPr>
          </a:p>
        </p:txBody>
      </p:sp>
      <p:sp>
        <p:nvSpPr>
          <p:cNvPr id="3" name="Text Placeholder 2">
            <a:extLst>
              <a:ext uri="{FF2B5EF4-FFF2-40B4-BE49-F238E27FC236}">
                <a16:creationId xmlns:a16="http://schemas.microsoft.com/office/drawing/2014/main" id="{55515746-D850-1AC6-CE62-0F5BF38C6BD2}"/>
              </a:ext>
            </a:extLst>
          </p:cNvPr>
          <p:cNvSpPr>
            <a:spLocks noGrp="1"/>
          </p:cNvSpPr>
          <p:nvPr>
            <p:ph type="body" sz="quarter" idx="10"/>
          </p:nvPr>
        </p:nvSpPr>
        <p:spPr/>
        <p:txBody>
          <a:bodyPr vert="horz" lIns="0" tIns="0" rIns="0" bIns="91440" rtlCol="0" anchor="t">
            <a:noAutofit/>
          </a:bodyPr>
          <a:lstStyle/>
          <a:p>
            <a:r>
              <a:rPr lang="en-US" sz="2000">
                <a:latin typeface="Lato"/>
                <a:ea typeface="Lato"/>
                <a:cs typeface="Lato"/>
              </a:rPr>
              <a:t>But there are clear racial and geographic disparities in emergency savings as h</a:t>
            </a:r>
            <a:r>
              <a:rPr lang="en-US" sz="2000">
                <a:latin typeface="Arial"/>
                <a:ea typeface="Lato"/>
                <a:cs typeface="Arial"/>
              </a:rPr>
              <a:t>ouseholds in majority white communities are </a:t>
            </a:r>
            <a:r>
              <a:rPr lang="en-US" sz="2000" b="1">
                <a:solidFill>
                  <a:schemeClr val="accent1"/>
                </a:solidFill>
                <a:latin typeface="Lato"/>
                <a:ea typeface="Lato"/>
                <a:cs typeface="Lato"/>
              </a:rPr>
              <a:t>2X more likely</a:t>
            </a:r>
            <a:r>
              <a:rPr lang="en-US" sz="2000">
                <a:latin typeface="Arial"/>
                <a:ea typeface="Lato"/>
                <a:cs typeface="Arial"/>
              </a:rPr>
              <a:t> than households in majority Black communities to have at least $2,000 in savings. </a:t>
            </a:r>
            <a:endParaRPr lang="en-US" sz="2000">
              <a:latin typeface="Lato"/>
              <a:ea typeface="Lato"/>
              <a:cs typeface="Lato"/>
            </a:endParaRPr>
          </a:p>
        </p:txBody>
      </p:sp>
      <p:sp>
        <p:nvSpPr>
          <p:cNvPr id="5" name="Text Placeholder 4">
            <a:extLst>
              <a:ext uri="{FF2B5EF4-FFF2-40B4-BE49-F238E27FC236}">
                <a16:creationId xmlns:a16="http://schemas.microsoft.com/office/drawing/2014/main" id="{046822B5-C8B8-669D-5762-6F03433191A8}"/>
              </a:ext>
            </a:extLst>
          </p:cNvPr>
          <p:cNvSpPr>
            <a:spLocks noGrp="1"/>
          </p:cNvSpPr>
          <p:nvPr>
            <p:ph type="body" sz="quarter" idx="11"/>
          </p:nvPr>
        </p:nvSpPr>
        <p:spPr>
          <a:xfrm>
            <a:off x="457200" y="10511"/>
            <a:ext cx="1513556" cy="307777"/>
          </a:xfrm>
        </p:spPr>
        <p:txBody>
          <a:bodyPr/>
          <a:lstStyle/>
          <a:p>
            <a:r>
              <a:rPr lang="en-US"/>
              <a:t>Findings: Columbus</a:t>
            </a:r>
          </a:p>
        </p:txBody>
      </p:sp>
      <p:pic>
        <p:nvPicPr>
          <p:cNvPr id="7" name="Picture 6" descr="Map&#10;&#10;Description automatically generated">
            <a:extLst>
              <a:ext uri="{FF2B5EF4-FFF2-40B4-BE49-F238E27FC236}">
                <a16:creationId xmlns:a16="http://schemas.microsoft.com/office/drawing/2014/main" id="{BB73596B-63E2-0910-4919-924B3124D4F5}"/>
              </a:ext>
            </a:extLst>
          </p:cNvPr>
          <p:cNvPicPr>
            <a:picLocks noChangeAspect="1"/>
          </p:cNvPicPr>
          <p:nvPr/>
        </p:nvPicPr>
        <p:blipFill>
          <a:blip r:embed="rId3"/>
          <a:stretch>
            <a:fillRect/>
          </a:stretch>
        </p:blipFill>
        <p:spPr>
          <a:xfrm>
            <a:off x="913009" y="2752146"/>
            <a:ext cx="3991064" cy="3250279"/>
          </a:xfrm>
          <a:prstGeom prst="rect">
            <a:avLst/>
          </a:prstGeom>
          <a:ln>
            <a:noFill/>
          </a:ln>
        </p:spPr>
      </p:pic>
      <p:pic>
        <p:nvPicPr>
          <p:cNvPr id="9" name="Picture 6">
            <a:extLst>
              <a:ext uri="{FF2B5EF4-FFF2-40B4-BE49-F238E27FC236}">
                <a16:creationId xmlns:a16="http://schemas.microsoft.com/office/drawing/2014/main" id="{100BA59A-BD75-DC17-F7EE-36EE5FF8E1B4}"/>
              </a:ext>
            </a:extLst>
          </p:cNvPr>
          <p:cNvPicPr>
            <a:picLocks noChangeAspect="1"/>
          </p:cNvPicPr>
          <p:nvPr/>
        </p:nvPicPr>
        <p:blipFill>
          <a:blip r:embed="rId4"/>
          <a:stretch>
            <a:fillRect/>
          </a:stretch>
        </p:blipFill>
        <p:spPr>
          <a:xfrm>
            <a:off x="909315" y="5740373"/>
            <a:ext cx="1369674" cy="262347"/>
          </a:xfrm>
          <a:prstGeom prst="rect">
            <a:avLst/>
          </a:prstGeom>
        </p:spPr>
      </p:pic>
      <p:pic>
        <p:nvPicPr>
          <p:cNvPr id="11" name="Picture 10" descr="Chart, bar chart&#10;&#10;Description automatically generated">
            <a:extLst>
              <a:ext uri="{FF2B5EF4-FFF2-40B4-BE49-F238E27FC236}">
                <a16:creationId xmlns:a16="http://schemas.microsoft.com/office/drawing/2014/main" id="{25F8470D-9538-592C-072B-9BCE1C86E28E}"/>
              </a:ext>
            </a:extLst>
          </p:cNvPr>
          <p:cNvPicPr>
            <a:picLocks noChangeAspect="1"/>
          </p:cNvPicPr>
          <p:nvPr/>
        </p:nvPicPr>
        <p:blipFill rotWithShape="1">
          <a:blip r:embed="rId5"/>
          <a:srcRect l="3341" t="3611" r="-639" b="877"/>
          <a:stretch/>
        </p:blipFill>
        <p:spPr>
          <a:xfrm>
            <a:off x="5199606" y="2750565"/>
            <a:ext cx="4124715" cy="2904278"/>
          </a:xfrm>
          <a:prstGeom prst="rect">
            <a:avLst/>
          </a:prstGeom>
          <a:ln>
            <a:noFill/>
          </a:ln>
        </p:spPr>
      </p:pic>
    </p:spTree>
    <p:extLst>
      <p:ext uri="{BB962C8B-B14F-4D97-AF65-F5344CB8AC3E}">
        <p14:creationId xmlns:p14="http://schemas.microsoft.com/office/powerpoint/2010/main" val="356275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4C11E2-05F1-4886-8D5B-B7DF893C78EE}"/>
              </a:ext>
            </a:extLst>
          </p:cNvPr>
          <p:cNvSpPr>
            <a:spLocks noGrp="1"/>
          </p:cNvSpPr>
          <p:nvPr>
            <p:ph type="sldNum" sz="quarter" idx="4"/>
          </p:nvPr>
        </p:nvSpPr>
        <p:spPr/>
        <p:txBody>
          <a:bodyPr/>
          <a:lstStyle/>
          <a:p>
            <a:fld id="{B68F88C8-0A9A-DA43-95C8-7FE161A05352}" type="slidenum">
              <a:rPr lang="en-US" smtClean="0"/>
              <a:pPr/>
              <a:t>2</a:t>
            </a:fld>
            <a:endParaRPr lang="en-US"/>
          </a:p>
        </p:txBody>
      </p:sp>
      <p:sp>
        <p:nvSpPr>
          <p:cNvPr id="3" name="Title 2">
            <a:extLst>
              <a:ext uri="{FF2B5EF4-FFF2-40B4-BE49-F238E27FC236}">
                <a16:creationId xmlns:a16="http://schemas.microsoft.com/office/drawing/2014/main" id="{596D462E-CE82-4D3E-B713-EAB26F0D2981}"/>
              </a:ext>
            </a:extLst>
          </p:cNvPr>
          <p:cNvSpPr>
            <a:spLocks noGrp="1"/>
          </p:cNvSpPr>
          <p:nvPr>
            <p:ph type="title"/>
          </p:nvPr>
        </p:nvSpPr>
        <p:spPr/>
        <p:txBody>
          <a:bodyPr/>
          <a:lstStyle/>
          <a:p>
            <a:r>
              <a:rPr lang="en-US" dirty="0">
                <a:ea typeface="Lato"/>
                <a:cs typeface="Lato"/>
              </a:rPr>
              <a:t>Financial Health is Important for your City</a:t>
            </a:r>
            <a:endParaRPr lang="en-US" dirty="0"/>
          </a:p>
        </p:txBody>
      </p:sp>
      <p:pic>
        <p:nvPicPr>
          <p:cNvPr id="8" name="Picture 8" descr="Text&#10;&#10;Description automatically generated">
            <a:extLst>
              <a:ext uri="{FF2B5EF4-FFF2-40B4-BE49-F238E27FC236}">
                <a16:creationId xmlns:a16="http://schemas.microsoft.com/office/drawing/2014/main" id="{8E953AC6-5CB7-309B-051D-781D741B290B}"/>
              </a:ext>
            </a:extLst>
          </p:cNvPr>
          <p:cNvPicPr>
            <a:picLocks noChangeAspect="1"/>
          </p:cNvPicPr>
          <p:nvPr/>
        </p:nvPicPr>
        <p:blipFill rotWithShape="1">
          <a:blip r:embed="rId3"/>
          <a:srcRect l="1546" t="399" r="515" b="1198"/>
          <a:stretch/>
        </p:blipFill>
        <p:spPr>
          <a:xfrm>
            <a:off x="894168" y="1299952"/>
            <a:ext cx="2561163" cy="3320831"/>
          </a:xfrm>
          <a:prstGeom prst="rect">
            <a:avLst/>
          </a:prstGeom>
          <a:ln>
            <a:solidFill>
              <a:schemeClr val="tx1"/>
            </a:solidFill>
          </a:ln>
        </p:spPr>
      </p:pic>
      <p:pic>
        <p:nvPicPr>
          <p:cNvPr id="9" name="Picture 9" descr="Graphical user interface, website&#10;&#10;Description automatically generated">
            <a:extLst>
              <a:ext uri="{FF2B5EF4-FFF2-40B4-BE49-F238E27FC236}">
                <a16:creationId xmlns:a16="http://schemas.microsoft.com/office/drawing/2014/main" id="{A53954E5-29B9-F4B9-546D-461597740A9B}"/>
              </a:ext>
            </a:extLst>
          </p:cNvPr>
          <p:cNvPicPr>
            <a:picLocks noChangeAspect="1"/>
          </p:cNvPicPr>
          <p:nvPr/>
        </p:nvPicPr>
        <p:blipFill>
          <a:blip r:embed="rId4"/>
          <a:stretch>
            <a:fillRect/>
          </a:stretch>
        </p:blipFill>
        <p:spPr>
          <a:xfrm>
            <a:off x="4420948" y="1301825"/>
            <a:ext cx="2743200" cy="3121466"/>
          </a:xfrm>
          <a:prstGeom prst="rect">
            <a:avLst/>
          </a:prstGeom>
          <a:ln>
            <a:solidFill>
              <a:schemeClr val="tx1"/>
            </a:solidFill>
          </a:ln>
        </p:spPr>
      </p:pic>
      <p:pic>
        <p:nvPicPr>
          <p:cNvPr id="14" name="Picture 14" descr="Map&#10;&#10;Description automatically generated">
            <a:extLst>
              <a:ext uri="{FF2B5EF4-FFF2-40B4-BE49-F238E27FC236}">
                <a16:creationId xmlns:a16="http://schemas.microsoft.com/office/drawing/2014/main" id="{E3DD8B1A-DAC3-7E3D-8200-22A873914325}"/>
              </a:ext>
            </a:extLst>
          </p:cNvPr>
          <p:cNvPicPr>
            <a:picLocks noChangeAspect="1"/>
          </p:cNvPicPr>
          <p:nvPr/>
        </p:nvPicPr>
        <p:blipFill>
          <a:blip r:embed="rId5"/>
          <a:stretch>
            <a:fillRect/>
          </a:stretch>
        </p:blipFill>
        <p:spPr>
          <a:xfrm>
            <a:off x="7907269" y="1301467"/>
            <a:ext cx="3673784" cy="2211826"/>
          </a:xfrm>
          <a:prstGeom prst="rect">
            <a:avLst/>
          </a:prstGeom>
        </p:spPr>
      </p:pic>
      <p:pic>
        <p:nvPicPr>
          <p:cNvPr id="15" name="Picture 15" descr="Text&#10;&#10;Description automatically generated">
            <a:extLst>
              <a:ext uri="{FF2B5EF4-FFF2-40B4-BE49-F238E27FC236}">
                <a16:creationId xmlns:a16="http://schemas.microsoft.com/office/drawing/2014/main" id="{108776E1-188E-6AB3-7D75-EA9741C40541}"/>
              </a:ext>
            </a:extLst>
          </p:cNvPr>
          <p:cNvPicPr>
            <a:picLocks noChangeAspect="1"/>
          </p:cNvPicPr>
          <p:nvPr/>
        </p:nvPicPr>
        <p:blipFill>
          <a:blip r:embed="rId6"/>
          <a:stretch>
            <a:fillRect/>
          </a:stretch>
        </p:blipFill>
        <p:spPr>
          <a:xfrm>
            <a:off x="8628807" y="1419729"/>
            <a:ext cx="2419519" cy="404098"/>
          </a:xfrm>
          <a:prstGeom prst="rect">
            <a:avLst/>
          </a:prstGeom>
          <a:ln>
            <a:noFill/>
          </a:ln>
        </p:spPr>
      </p:pic>
      <p:pic>
        <p:nvPicPr>
          <p:cNvPr id="11" name="Picture 11" descr="Map&#10;&#10;Description automatically generated">
            <a:extLst>
              <a:ext uri="{FF2B5EF4-FFF2-40B4-BE49-F238E27FC236}">
                <a16:creationId xmlns:a16="http://schemas.microsoft.com/office/drawing/2014/main" id="{F01A5FE2-8CC3-3B65-0F4D-DA1F48B55F38}"/>
              </a:ext>
            </a:extLst>
          </p:cNvPr>
          <p:cNvPicPr>
            <a:picLocks noChangeAspect="1"/>
          </p:cNvPicPr>
          <p:nvPr/>
        </p:nvPicPr>
        <p:blipFill>
          <a:blip r:embed="rId7"/>
          <a:stretch>
            <a:fillRect/>
          </a:stretch>
        </p:blipFill>
        <p:spPr>
          <a:xfrm>
            <a:off x="6464187" y="3260225"/>
            <a:ext cx="3606351" cy="2805620"/>
          </a:xfrm>
          <a:prstGeom prst="rect">
            <a:avLst/>
          </a:prstGeom>
          <a:ln>
            <a:solidFill>
              <a:schemeClr val="tx1"/>
            </a:solidFill>
            <a:prstDash val="solid"/>
          </a:ln>
        </p:spPr>
      </p:pic>
      <p:pic>
        <p:nvPicPr>
          <p:cNvPr id="12" name="Picture 12" descr="A picture containing text&#10;&#10;Description automatically generated">
            <a:extLst>
              <a:ext uri="{FF2B5EF4-FFF2-40B4-BE49-F238E27FC236}">
                <a16:creationId xmlns:a16="http://schemas.microsoft.com/office/drawing/2014/main" id="{316EAEBD-8235-C5E8-5621-3386B3C65ABE}"/>
              </a:ext>
            </a:extLst>
          </p:cNvPr>
          <p:cNvPicPr>
            <a:picLocks noChangeAspect="1"/>
          </p:cNvPicPr>
          <p:nvPr/>
        </p:nvPicPr>
        <p:blipFill>
          <a:blip r:embed="rId8"/>
          <a:stretch>
            <a:fillRect/>
          </a:stretch>
        </p:blipFill>
        <p:spPr>
          <a:xfrm>
            <a:off x="6592311" y="5464071"/>
            <a:ext cx="1947484" cy="508605"/>
          </a:xfrm>
          <a:prstGeom prst="rect">
            <a:avLst/>
          </a:prstGeom>
          <a:ln>
            <a:noFill/>
          </a:ln>
        </p:spPr>
      </p:pic>
      <p:pic>
        <p:nvPicPr>
          <p:cNvPr id="10" name="Picture 10" descr="Graphical user interface, text, application, email&#10;&#10;Description automatically generated">
            <a:extLst>
              <a:ext uri="{FF2B5EF4-FFF2-40B4-BE49-F238E27FC236}">
                <a16:creationId xmlns:a16="http://schemas.microsoft.com/office/drawing/2014/main" id="{F7B96FFA-BD65-CA24-8E42-D0B665BB0F5D}"/>
              </a:ext>
            </a:extLst>
          </p:cNvPr>
          <p:cNvPicPr>
            <a:picLocks noChangeAspect="1"/>
          </p:cNvPicPr>
          <p:nvPr/>
        </p:nvPicPr>
        <p:blipFill>
          <a:blip r:embed="rId9"/>
          <a:stretch>
            <a:fillRect/>
          </a:stretch>
        </p:blipFill>
        <p:spPr>
          <a:xfrm>
            <a:off x="2606983" y="3208119"/>
            <a:ext cx="2770173" cy="2923319"/>
          </a:xfrm>
          <a:prstGeom prst="rect">
            <a:avLst/>
          </a:prstGeom>
          <a:ln>
            <a:solidFill>
              <a:schemeClr val="tx1"/>
            </a:solidFill>
          </a:ln>
        </p:spPr>
      </p:pic>
    </p:spTree>
    <p:extLst>
      <p:ext uri="{BB962C8B-B14F-4D97-AF65-F5344CB8AC3E}">
        <p14:creationId xmlns:p14="http://schemas.microsoft.com/office/powerpoint/2010/main" val="19524721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F088E8-089A-F140-D5E7-A6075B30742D}"/>
              </a:ext>
            </a:extLst>
          </p:cNvPr>
          <p:cNvSpPr>
            <a:spLocks noGrp="1"/>
          </p:cNvSpPr>
          <p:nvPr>
            <p:ph type="title"/>
          </p:nvPr>
        </p:nvSpPr>
        <p:spPr/>
        <p:txBody>
          <a:bodyPr/>
          <a:lstStyle/>
          <a:p>
            <a:r>
              <a:rPr lang="en-US">
                <a:ea typeface="Lato"/>
                <a:cs typeface="Lato"/>
              </a:rPr>
              <a:t>Wealth is concentrated in the northwest and far northeast regions of the Columbus</a:t>
            </a:r>
            <a:endParaRPr lang="en-US" b="0">
              <a:ea typeface="+mj-lt"/>
              <a:cs typeface="+mj-lt"/>
            </a:endParaRPr>
          </a:p>
          <a:p>
            <a:endParaRPr lang="en-US" b="0">
              <a:ea typeface="+mj-lt"/>
              <a:cs typeface="+mj-lt"/>
            </a:endParaRPr>
          </a:p>
          <a:p>
            <a:endParaRPr lang="en-US">
              <a:ea typeface="Lato"/>
              <a:cs typeface="Lato"/>
            </a:endParaRPr>
          </a:p>
        </p:txBody>
      </p:sp>
      <p:sp>
        <p:nvSpPr>
          <p:cNvPr id="3" name="Text Placeholder 2">
            <a:extLst>
              <a:ext uri="{FF2B5EF4-FFF2-40B4-BE49-F238E27FC236}">
                <a16:creationId xmlns:a16="http://schemas.microsoft.com/office/drawing/2014/main" id="{55515746-D850-1AC6-CE62-0F5BF38C6BD2}"/>
              </a:ext>
            </a:extLst>
          </p:cNvPr>
          <p:cNvSpPr>
            <a:spLocks noGrp="1"/>
          </p:cNvSpPr>
          <p:nvPr>
            <p:ph type="body" sz="quarter" idx="10"/>
          </p:nvPr>
        </p:nvSpPr>
        <p:spPr/>
        <p:txBody>
          <a:bodyPr vert="horz" lIns="0" tIns="0" rIns="0" bIns="91440" rtlCol="0" anchor="t">
            <a:noAutofit/>
          </a:bodyPr>
          <a:lstStyle/>
          <a:p>
            <a:r>
              <a:rPr lang="en-US" sz="2000">
                <a:solidFill>
                  <a:srgbClr val="353535"/>
                </a:solidFill>
                <a:latin typeface="Lato"/>
                <a:ea typeface="Lato"/>
                <a:cs typeface="Lato"/>
              </a:rPr>
              <a:t>Households in majority white communities have an estimated </a:t>
            </a:r>
            <a:r>
              <a:rPr lang="en-US" sz="2000" b="1">
                <a:solidFill>
                  <a:schemeClr val="accent1"/>
                </a:solidFill>
                <a:latin typeface="Lato"/>
                <a:ea typeface="Lato"/>
                <a:cs typeface="Lato"/>
              </a:rPr>
              <a:t>35X more wealth</a:t>
            </a:r>
            <a:r>
              <a:rPr lang="en-US" sz="2000">
                <a:solidFill>
                  <a:srgbClr val="353535"/>
                </a:solidFill>
                <a:latin typeface="Lato"/>
                <a:ea typeface="Lato"/>
                <a:cs typeface="Lato"/>
              </a:rPr>
              <a:t> than households in majority Black communities. </a:t>
            </a:r>
            <a:endParaRPr lang="en-US" sz="1800">
              <a:latin typeface="Lato"/>
              <a:ea typeface="Lato"/>
              <a:cs typeface="Lato"/>
            </a:endParaRPr>
          </a:p>
        </p:txBody>
      </p:sp>
      <p:sp>
        <p:nvSpPr>
          <p:cNvPr id="5" name="Text Placeholder 4">
            <a:extLst>
              <a:ext uri="{FF2B5EF4-FFF2-40B4-BE49-F238E27FC236}">
                <a16:creationId xmlns:a16="http://schemas.microsoft.com/office/drawing/2014/main" id="{046822B5-C8B8-669D-5762-6F03433191A8}"/>
              </a:ext>
            </a:extLst>
          </p:cNvPr>
          <p:cNvSpPr>
            <a:spLocks noGrp="1"/>
          </p:cNvSpPr>
          <p:nvPr>
            <p:ph type="body" sz="quarter" idx="11"/>
          </p:nvPr>
        </p:nvSpPr>
        <p:spPr>
          <a:xfrm>
            <a:off x="457200" y="10511"/>
            <a:ext cx="1513556" cy="307777"/>
          </a:xfrm>
        </p:spPr>
        <p:txBody>
          <a:bodyPr/>
          <a:lstStyle/>
          <a:p>
            <a:r>
              <a:rPr lang="en-US"/>
              <a:t>Findings: Columbus</a:t>
            </a:r>
          </a:p>
        </p:txBody>
      </p:sp>
      <p:pic>
        <p:nvPicPr>
          <p:cNvPr id="8" name="Picture 4">
            <a:extLst>
              <a:ext uri="{FF2B5EF4-FFF2-40B4-BE49-F238E27FC236}">
                <a16:creationId xmlns:a16="http://schemas.microsoft.com/office/drawing/2014/main" id="{DC344DC1-FC12-42E4-8536-E64A67B278AD}"/>
              </a:ext>
            </a:extLst>
          </p:cNvPr>
          <p:cNvPicPr>
            <a:picLocks noChangeAspect="1"/>
          </p:cNvPicPr>
          <p:nvPr/>
        </p:nvPicPr>
        <p:blipFill>
          <a:blip r:embed="rId3"/>
          <a:stretch>
            <a:fillRect/>
          </a:stretch>
        </p:blipFill>
        <p:spPr>
          <a:xfrm>
            <a:off x="869332" y="2757771"/>
            <a:ext cx="3630413" cy="3383159"/>
          </a:xfrm>
          <a:prstGeom prst="rect">
            <a:avLst/>
          </a:prstGeom>
        </p:spPr>
      </p:pic>
      <p:pic>
        <p:nvPicPr>
          <p:cNvPr id="10" name="Picture 7" descr="A picture containing chart&#10;&#10;Description automatically generated">
            <a:extLst>
              <a:ext uri="{FF2B5EF4-FFF2-40B4-BE49-F238E27FC236}">
                <a16:creationId xmlns:a16="http://schemas.microsoft.com/office/drawing/2014/main" id="{986AC308-AF96-41DC-BF2F-D9F6CD9FAAC4}"/>
              </a:ext>
            </a:extLst>
          </p:cNvPr>
          <p:cNvPicPr>
            <a:picLocks noChangeAspect="1"/>
          </p:cNvPicPr>
          <p:nvPr/>
        </p:nvPicPr>
        <p:blipFill>
          <a:blip r:embed="rId4"/>
          <a:stretch>
            <a:fillRect/>
          </a:stretch>
        </p:blipFill>
        <p:spPr>
          <a:xfrm>
            <a:off x="869332" y="5935202"/>
            <a:ext cx="1438165" cy="205728"/>
          </a:xfrm>
          <a:prstGeom prst="rect">
            <a:avLst/>
          </a:prstGeom>
        </p:spPr>
      </p:pic>
      <p:pic>
        <p:nvPicPr>
          <p:cNvPr id="2" name="Picture 1">
            <a:extLst>
              <a:ext uri="{FF2B5EF4-FFF2-40B4-BE49-F238E27FC236}">
                <a16:creationId xmlns:a16="http://schemas.microsoft.com/office/drawing/2014/main" id="{C1EAB700-F23A-454F-BE79-8060426BC607}"/>
              </a:ext>
            </a:extLst>
          </p:cNvPr>
          <p:cNvPicPr>
            <a:picLocks noChangeAspect="1"/>
          </p:cNvPicPr>
          <p:nvPr/>
        </p:nvPicPr>
        <p:blipFill>
          <a:blip r:embed="rId5"/>
          <a:stretch>
            <a:fillRect/>
          </a:stretch>
        </p:blipFill>
        <p:spPr>
          <a:xfrm>
            <a:off x="4499745" y="2757771"/>
            <a:ext cx="3810532" cy="3057952"/>
          </a:xfrm>
          <a:prstGeom prst="rect">
            <a:avLst/>
          </a:prstGeom>
        </p:spPr>
      </p:pic>
    </p:spTree>
    <p:extLst>
      <p:ext uri="{BB962C8B-B14F-4D97-AF65-F5344CB8AC3E}">
        <p14:creationId xmlns:p14="http://schemas.microsoft.com/office/powerpoint/2010/main" val="1722854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85F670-7BE9-201B-9DC0-039A1268D36F}"/>
              </a:ext>
            </a:extLst>
          </p:cNvPr>
          <p:cNvSpPr>
            <a:spLocks noGrp="1"/>
          </p:cNvSpPr>
          <p:nvPr>
            <p:ph type="body" sz="quarter" idx="10"/>
          </p:nvPr>
        </p:nvSpPr>
        <p:spPr>
          <a:xfrm>
            <a:off x="992815" y="2480930"/>
            <a:ext cx="10214658" cy="1895144"/>
          </a:xfrm>
        </p:spPr>
        <p:txBody>
          <a:bodyPr vert="horz" lIns="0" tIns="0" rIns="0" bIns="91440" rtlCol="0" anchor="t">
            <a:noAutofit/>
          </a:bodyPr>
          <a:lstStyle/>
          <a:p>
            <a:pPr marL="0" indent="0" algn="ctr">
              <a:buNone/>
            </a:pPr>
            <a:r>
              <a:rPr lang="en-US" sz="3600" b="1" dirty="0">
                <a:solidFill>
                  <a:schemeClr val="bg1"/>
                </a:solidFill>
                <a:latin typeface="Lato"/>
                <a:ea typeface="Lato"/>
                <a:cs typeface="Arial"/>
              </a:rPr>
              <a:t>Leveraging local data insights to inform strategies that can address the racial wealth gap</a:t>
            </a:r>
            <a:endParaRPr lang="en-US" sz="3600" dirty="0">
              <a:solidFill>
                <a:schemeClr val="bg1"/>
              </a:solidFill>
              <a:cs typeface="Arial"/>
            </a:endParaRPr>
          </a:p>
        </p:txBody>
      </p:sp>
    </p:spTree>
    <p:extLst>
      <p:ext uri="{BB962C8B-B14F-4D97-AF65-F5344CB8AC3E}">
        <p14:creationId xmlns:p14="http://schemas.microsoft.com/office/powerpoint/2010/main" val="55788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8F88C8-0A9A-DA43-95C8-7FE161A05352}" type="slidenum">
              <a:rPr lang="en-US" smtClean="0"/>
              <a:pPr/>
              <a:t>22</a:t>
            </a:fld>
            <a:endParaRPr lang="en-US"/>
          </a:p>
        </p:txBody>
      </p:sp>
      <p:sp>
        <p:nvSpPr>
          <p:cNvPr id="7" name="Title 6"/>
          <p:cNvSpPr>
            <a:spLocks noGrp="1"/>
          </p:cNvSpPr>
          <p:nvPr>
            <p:ph type="title"/>
          </p:nvPr>
        </p:nvSpPr>
        <p:spPr/>
        <p:txBody>
          <a:bodyPr/>
          <a:lstStyle/>
          <a:p>
            <a:r>
              <a:rPr lang="en-US"/>
              <a:t>Practitioners can use the data and strategies to:</a:t>
            </a:r>
          </a:p>
        </p:txBody>
      </p:sp>
      <p:sp>
        <p:nvSpPr>
          <p:cNvPr id="8" name="Text Placeholder 7"/>
          <p:cNvSpPr>
            <a:spLocks noGrp="1"/>
          </p:cNvSpPr>
          <p:nvPr>
            <p:ph type="body" sz="quarter" idx="10"/>
          </p:nvPr>
        </p:nvSpPr>
        <p:spPr>
          <a:xfrm>
            <a:off x="464389" y="1471128"/>
            <a:ext cx="11277600" cy="4367212"/>
          </a:xfrm>
        </p:spPr>
        <p:txBody>
          <a:bodyPr vert="horz" lIns="0" tIns="0" rIns="0" bIns="91440" rtlCol="0" anchor="t">
            <a:noAutofit/>
          </a:bodyPr>
          <a:lstStyle/>
          <a:p>
            <a:r>
              <a:rPr lang="en-US" sz="2200" b="1" dirty="0">
                <a:cs typeface="Arial"/>
              </a:rPr>
              <a:t>Local government</a:t>
            </a:r>
            <a:r>
              <a:rPr lang="en-US" sz="2200" dirty="0">
                <a:cs typeface="Arial"/>
              </a:rPr>
              <a:t>: integrate and expand targeted financial and savings interventions into existing policies and programs. </a:t>
            </a:r>
          </a:p>
          <a:p>
            <a:r>
              <a:rPr lang="en-US" sz="2200" b="1" dirty="0">
                <a:cs typeface="Arial"/>
              </a:rPr>
              <a:t>Community advocates and service providers</a:t>
            </a:r>
            <a:r>
              <a:rPr lang="en-US" sz="2200" dirty="0">
                <a:cs typeface="Arial"/>
              </a:rPr>
              <a:t>: advocate for new and improve targeting of existing programs and services related to financial coaching, empowerment, and asset building. </a:t>
            </a:r>
          </a:p>
          <a:p>
            <a:r>
              <a:rPr lang="en-US" sz="2200" b="1" dirty="0">
                <a:cs typeface="Arial"/>
              </a:rPr>
              <a:t>Philanthropy and impact investors</a:t>
            </a:r>
            <a:r>
              <a:rPr lang="en-US" sz="2200" dirty="0">
                <a:cs typeface="Arial"/>
              </a:rPr>
              <a:t>: inform aligned grantmaking strategies and community investments that improve household and neighborhood level financial health. </a:t>
            </a:r>
          </a:p>
          <a:p>
            <a:r>
              <a:rPr lang="en-US" sz="2200" b="1" dirty="0">
                <a:cs typeface="Arial"/>
              </a:rPr>
              <a:t>Financial institutions</a:t>
            </a:r>
            <a:r>
              <a:rPr lang="en-US" sz="2200" dirty="0">
                <a:cs typeface="Arial"/>
              </a:rPr>
              <a:t>: introduce tailored financial products and services that can enhance customers’ financial health and address racial disparities in lending and credit access.</a:t>
            </a:r>
          </a:p>
        </p:txBody>
      </p:sp>
      <p:sp>
        <p:nvSpPr>
          <p:cNvPr id="13" name="Text Placeholder 12">
            <a:extLst>
              <a:ext uri="{FF2B5EF4-FFF2-40B4-BE49-F238E27FC236}">
                <a16:creationId xmlns:a16="http://schemas.microsoft.com/office/drawing/2014/main" id="{646E7B4D-4144-4E4D-81EE-F2E9CB53D4D2}"/>
              </a:ext>
            </a:extLst>
          </p:cNvPr>
          <p:cNvSpPr>
            <a:spLocks noGrp="1"/>
          </p:cNvSpPr>
          <p:nvPr>
            <p:ph type="body" sz="quarter" idx="11"/>
          </p:nvPr>
        </p:nvSpPr>
        <p:spPr>
          <a:xfrm>
            <a:off x="457200" y="10511"/>
            <a:ext cx="1125629" cy="307777"/>
          </a:xfrm>
        </p:spPr>
        <p:txBody>
          <a:bodyPr/>
          <a:lstStyle/>
          <a:p>
            <a:r>
              <a:rPr lang="en-US"/>
              <a:t>introduction</a:t>
            </a:r>
          </a:p>
        </p:txBody>
      </p:sp>
    </p:spTree>
    <p:extLst>
      <p:ext uri="{BB962C8B-B14F-4D97-AF65-F5344CB8AC3E}">
        <p14:creationId xmlns:p14="http://schemas.microsoft.com/office/powerpoint/2010/main" val="271389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85F670-7BE9-201B-9DC0-039A1268D36F}"/>
              </a:ext>
            </a:extLst>
          </p:cNvPr>
          <p:cNvSpPr>
            <a:spLocks noGrp="1"/>
          </p:cNvSpPr>
          <p:nvPr>
            <p:ph type="body" sz="quarter" idx="10"/>
          </p:nvPr>
        </p:nvSpPr>
        <p:spPr>
          <a:xfrm>
            <a:off x="992815" y="2480930"/>
            <a:ext cx="10214658" cy="1895144"/>
          </a:xfrm>
        </p:spPr>
        <p:txBody>
          <a:bodyPr vert="horz" lIns="0" tIns="0" rIns="0" bIns="91440" rtlCol="0" anchor="ctr">
            <a:noAutofit/>
          </a:bodyPr>
          <a:lstStyle/>
          <a:p>
            <a:pPr marL="0" indent="0" algn="ctr">
              <a:buNone/>
            </a:pPr>
            <a:r>
              <a:rPr lang="en-US" sz="3600" b="1" dirty="0">
                <a:solidFill>
                  <a:schemeClr val="bg1"/>
                </a:solidFill>
                <a:latin typeface="Lato"/>
                <a:ea typeface="Lato"/>
                <a:cs typeface="Arial"/>
              </a:rPr>
              <a:t>Appendix</a:t>
            </a:r>
            <a:endParaRPr lang="en-US" sz="3600" dirty="0">
              <a:solidFill>
                <a:schemeClr val="bg1"/>
              </a:solidFill>
              <a:cs typeface="Arial"/>
            </a:endParaRPr>
          </a:p>
        </p:txBody>
      </p:sp>
    </p:spTree>
    <p:extLst>
      <p:ext uri="{BB962C8B-B14F-4D97-AF65-F5344CB8AC3E}">
        <p14:creationId xmlns:p14="http://schemas.microsoft.com/office/powerpoint/2010/main" val="8602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9061FA-09DA-4585-B300-3CCDD08C511F}"/>
              </a:ext>
            </a:extLst>
          </p:cNvPr>
          <p:cNvSpPr>
            <a:spLocks noGrp="1"/>
          </p:cNvSpPr>
          <p:nvPr>
            <p:ph type="title"/>
          </p:nvPr>
        </p:nvSpPr>
        <p:spPr/>
        <p:txBody>
          <a:bodyPr/>
          <a:lstStyle/>
          <a:p>
            <a:r>
              <a:rPr lang="en-US" dirty="0"/>
              <a:t>Guiding Questions: Using Data to Inform Strategies and Solutions</a:t>
            </a:r>
          </a:p>
        </p:txBody>
      </p:sp>
      <p:sp>
        <p:nvSpPr>
          <p:cNvPr id="5" name="Text Placeholder 4">
            <a:extLst>
              <a:ext uri="{FF2B5EF4-FFF2-40B4-BE49-F238E27FC236}">
                <a16:creationId xmlns:a16="http://schemas.microsoft.com/office/drawing/2014/main" id="{9C90A4CA-036E-43D1-B484-F726BDBE8329}"/>
              </a:ext>
            </a:extLst>
          </p:cNvPr>
          <p:cNvSpPr>
            <a:spLocks noGrp="1"/>
          </p:cNvSpPr>
          <p:nvPr>
            <p:ph type="body" sz="quarter" idx="10"/>
          </p:nvPr>
        </p:nvSpPr>
        <p:spPr>
          <a:xfrm>
            <a:off x="457200" y="1543778"/>
            <a:ext cx="10214658" cy="4367212"/>
          </a:xfrm>
        </p:spPr>
        <p:txBody>
          <a:bodyPr vert="horz" lIns="0" tIns="0" rIns="0" bIns="91440" rtlCol="0" anchor="t">
            <a:noAutofit/>
          </a:bodyPr>
          <a:lstStyle/>
          <a:p>
            <a:r>
              <a:rPr lang="en-US" sz="2800" dirty="0"/>
              <a:t>Strategy Deep Dive: </a:t>
            </a:r>
          </a:p>
          <a:p>
            <a:pPr lvl="1"/>
            <a:r>
              <a:rPr lang="en-US" sz="2000" dirty="0"/>
              <a:t>How does </a:t>
            </a:r>
            <a:r>
              <a:rPr lang="en-US" sz="2000" b="1" dirty="0">
                <a:solidFill>
                  <a:schemeClr val="accent1"/>
                </a:solidFill>
              </a:rPr>
              <a:t>financial health and wealth vary by race/ethnicity and geography </a:t>
            </a:r>
            <a:r>
              <a:rPr lang="en-US" sz="2000" dirty="0"/>
              <a:t>in our city? </a:t>
            </a:r>
          </a:p>
          <a:p>
            <a:pPr lvl="1"/>
            <a:r>
              <a:rPr lang="en-US" sz="2000" dirty="0"/>
              <a:t>What are </a:t>
            </a:r>
            <a:r>
              <a:rPr lang="en-US" sz="2000" b="1" dirty="0">
                <a:solidFill>
                  <a:schemeClr val="accent1"/>
                </a:solidFill>
              </a:rPr>
              <a:t>“north star” indicators of systemic change</a:t>
            </a:r>
            <a:r>
              <a:rPr lang="en-US" sz="2000" dirty="0">
                <a:solidFill>
                  <a:schemeClr val="accent1"/>
                </a:solidFill>
              </a:rPr>
              <a:t> </a:t>
            </a:r>
            <a:r>
              <a:rPr lang="en-US" sz="2000" dirty="0"/>
              <a:t>for our community? </a:t>
            </a:r>
          </a:p>
          <a:p>
            <a:r>
              <a:rPr lang="en-US" sz="2400" dirty="0"/>
              <a:t>Solutions Deep Dive</a:t>
            </a:r>
            <a:r>
              <a:rPr lang="en-US" sz="2000" dirty="0"/>
              <a:t>: </a:t>
            </a:r>
          </a:p>
          <a:p>
            <a:pPr lvl="1"/>
            <a:r>
              <a:rPr lang="en-US" sz="2000" dirty="0"/>
              <a:t>How do current </a:t>
            </a:r>
            <a:r>
              <a:rPr lang="en-US" sz="2000" b="1" dirty="0">
                <a:solidFill>
                  <a:schemeClr val="accent1"/>
                </a:solidFill>
              </a:rPr>
              <a:t>programs/policies align with our residents' financial needs</a:t>
            </a:r>
            <a:r>
              <a:rPr lang="en-US" sz="2000" dirty="0"/>
              <a:t>? </a:t>
            </a:r>
            <a:endParaRPr lang="en-US" sz="2000" dirty="0">
              <a:cs typeface="Arial"/>
            </a:endParaRPr>
          </a:p>
          <a:p>
            <a:pPr lvl="1"/>
            <a:r>
              <a:rPr lang="en-US" sz="2000" dirty="0"/>
              <a:t>How can new </a:t>
            </a:r>
            <a:r>
              <a:rPr lang="en-US" sz="2000" b="1" dirty="0">
                <a:solidFill>
                  <a:schemeClr val="accent1"/>
                </a:solidFill>
              </a:rPr>
              <a:t>programs move the needle for indicators of resident financial health</a:t>
            </a:r>
            <a:r>
              <a:rPr lang="en-US" sz="2000" dirty="0"/>
              <a:t>? </a:t>
            </a:r>
            <a:endParaRPr lang="en-US" sz="2000" dirty="0">
              <a:cs typeface="Arial"/>
            </a:endParaRPr>
          </a:p>
          <a:p>
            <a:pPr lvl="1"/>
            <a:r>
              <a:rPr lang="en-US" sz="2000" dirty="0"/>
              <a:t>What </a:t>
            </a:r>
            <a:r>
              <a:rPr lang="en-US" sz="2000" b="1" dirty="0">
                <a:solidFill>
                  <a:schemeClr val="accent1"/>
                </a:solidFill>
              </a:rPr>
              <a:t>other evidence-based strategies </a:t>
            </a:r>
            <a:r>
              <a:rPr lang="en-US" sz="2000" dirty="0"/>
              <a:t>can we consider to further support financial health of residents based on the specific needs in our community?</a:t>
            </a:r>
            <a:r>
              <a:rPr lang="en-US" sz="2400" dirty="0"/>
              <a:t> </a:t>
            </a:r>
          </a:p>
        </p:txBody>
      </p:sp>
      <p:sp>
        <p:nvSpPr>
          <p:cNvPr id="6" name="Text Placeholder 5">
            <a:extLst>
              <a:ext uri="{FF2B5EF4-FFF2-40B4-BE49-F238E27FC236}">
                <a16:creationId xmlns:a16="http://schemas.microsoft.com/office/drawing/2014/main" id="{E491BCD1-3876-4954-8DA2-488E3A2D4ECE}"/>
              </a:ext>
            </a:extLst>
          </p:cNvPr>
          <p:cNvSpPr>
            <a:spLocks noGrp="1"/>
          </p:cNvSpPr>
          <p:nvPr>
            <p:ph type="body" sz="quarter" idx="11"/>
          </p:nvPr>
        </p:nvSpPr>
        <p:spPr>
          <a:xfrm>
            <a:off x="457200" y="10511"/>
            <a:ext cx="886781" cy="307777"/>
          </a:xfrm>
        </p:spPr>
        <p:txBody>
          <a:bodyPr/>
          <a:lstStyle/>
          <a:p>
            <a:r>
              <a:rPr lang="en-US"/>
              <a:t>Next Steps</a:t>
            </a:r>
          </a:p>
        </p:txBody>
      </p:sp>
    </p:spTree>
    <p:extLst>
      <p:ext uri="{BB962C8B-B14F-4D97-AF65-F5344CB8AC3E}">
        <p14:creationId xmlns:p14="http://schemas.microsoft.com/office/powerpoint/2010/main" val="259807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E445-3E84-967E-B4AB-949DFA749D40}"/>
              </a:ext>
            </a:extLst>
          </p:cNvPr>
          <p:cNvSpPr>
            <a:spLocks noGrp="1"/>
          </p:cNvSpPr>
          <p:nvPr>
            <p:ph type="title"/>
          </p:nvPr>
        </p:nvSpPr>
        <p:spPr>
          <a:xfrm>
            <a:off x="457200" y="533400"/>
            <a:ext cx="11277600" cy="571500"/>
          </a:xfrm>
        </p:spPr>
        <p:txBody>
          <a:bodyPr/>
          <a:lstStyle/>
          <a:p>
            <a:r>
              <a:rPr lang="en-US" dirty="0"/>
              <a:t>Exploratory Activity</a:t>
            </a:r>
          </a:p>
        </p:txBody>
      </p:sp>
      <p:sp>
        <p:nvSpPr>
          <p:cNvPr id="5" name="Text Placeholder 4">
            <a:extLst>
              <a:ext uri="{FF2B5EF4-FFF2-40B4-BE49-F238E27FC236}">
                <a16:creationId xmlns:a16="http://schemas.microsoft.com/office/drawing/2014/main" id="{9C90A4CA-036E-43D1-B484-F726BDBE8329}"/>
              </a:ext>
            </a:extLst>
          </p:cNvPr>
          <p:cNvSpPr>
            <a:spLocks noGrp="1"/>
          </p:cNvSpPr>
          <p:nvPr>
            <p:ph type="body" idx="1"/>
          </p:nvPr>
        </p:nvSpPr>
        <p:spPr>
          <a:xfrm>
            <a:off x="457200" y="1319989"/>
            <a:ext cx="10214700" cy="4367100"/>
          </a:xfrm>
        </p:spPr>
        <p:txBody>
          <a:bodyPr vert="horz" lIns="0" tIns="0" rIns="0" bIns="91440" rtlCol="0" anchor="t">
            <a:noAutofit/>
          </a:bodyPr>
          <a:lstStyle/>
          <a:p>
            <a:pPr marL="0" indent="0">
              <a:buNone/>
            </a:pPr>
            <a:r>
              <a:rPr lang="en-US" sz="2100" b="1" dirty="0"/>
              <a:t>Step 1: </a:t>
            </a:r>
            <a:r>
              <a:rPr lang="en-US" sz="2100" dirty="0"/>
              <a:t>Search for a </a:t>
            </a:r>
            <a:r>
              <a:rPr lang="en-US" sz="2100" dirty="0" err="1"/>
              <a:t>ZipCode</a:t>
            </a:r>
            <a:r>
              <a:rPr lang="en-US" sz="2100" dirty="0"/>
              <a:t> to identify a local area of interest in your work. Scroll down to review data on that PUMA. Identify one metric from each bucket of financial health that is of interest or relevant to your work.  </a:t>
            </a:r>
          </a:p>
          <a:p>
            <a:pPr>
              <a:buFont typeface="Wingdings" panose="05000000000000000000" pitchFamily="2" charset="2"/>
              <a:buChar char="Ø"/>
            </a:pPr>
            <a:r>
              <a:rPr lang="en-US" sz="2100" b="1" dirty="0">
                <a:solidFill>
                  <a:schemeClr val="accent1"/>
                </a:solidFill>
              </a:rPr>
              <a:t>What data surprised you? Confirmed what you expected? What data are particularly relevant to your work?</a:t>
            </a:r>
          </a:p>
          <a:p>
            <a:pPr marL="0" indent="0">
              <a:spcBef>
                <a:spcPts val="1200"/>
              </a:spcBef>
              <a:buNone/>
            </a:pPr>
            <a:r>
              <a:rPr lang="en-US" sz="2100" b="1" dirty="0"/>
              <a:t>Step 2: </a:t>
            </a:r>
            <a:r>
              <a:rPr lang="en-US" sz="2100" dirty="0"/>
              <a:t>Scroll back up to the map to view your selected area within the context of a broader region. Using the dropdown toggle between the different metrics. </a:t>
            </a:r>
            <a:endParaRPr lang="en-US" sz="2100" dirty="0">
              <a:cs typeface="Arial"/>
            </a:endParaRPr>
          </a:p>
          <a:p>
            <a:pPr>
              <a:buFont typeface="Wingdings" panose="05000000000000000000" pitchFamily="2" charset="2"/>
              <a:buChar char="Ø"/>
            </a:pPr>
            <a:r>
              <a:rPr lang="en-US" sz="2100" b="1" dirty="0">
                <a:solidFill>
                  <a:schemeClr val="accent1"/>
                </a:solidFill>
              </a:rPr>
              <a:t>What trends do you notice in the map? How does the selected PUMA compare to surrounding areas across or outside of your city? </a:t>
            </a:r>
          </a:p>
          <a:p>
            <a:pPr marL="0" indent="0">
              <a:spcBef>
                <a:spcPts val="1200"/>
              </a:spcBef>
              <a:buNone/>
            </a:pPr>
            <a:r>
              <a:rPr lang="en-US" sz="2100" b="1" dirty="0"/>
              <a:t>Step 3: </a:t>
            </a:r>
            <a:r>
              <a:rPr lang="en-US" sz="2100" dirty="0"/>
              <a:t>Based on the metrics you selected in step 1, scroll down to the strategies section. Explore strategies across the 3 buckets of financial health that can address the metric(s) you selected. </a:t>
            </a:r>
          </a:p>
          <a:p>
            <a:pPr>
              <a:buFont typeface="Wingdings" panose="05000000000000000000" pitchFamily="2" charset="2"/>
              <a:buChar char="Ø"/>
            </a:pPr>
            <a:r>
              <a:rPr lang="en-US" sz="2100" b="1" dirty="0">
                <a:solidFill>
                  <a:schemeClr val="accent1"/>
                </a:solidFill>
              </a:rPr>
              <a:t>How do these strategies align with the mobility work you and your partners are leading in your local regions? </a:t>
            </a:r>
          </a:p>
          <a:p>
            <a:pPr marL="0" indent="0">
              <a:buNone/>
            </a:pPr>
            <a:endParaRPr lang="en-US" sz="2000" dirty="0"/>
          </a:p>
        </p:txBody>
      </p:sp>
      <p:sp>
        <p:nvSpPr>
          <p:cNvPr id="6" name="Text Placeholder 5">
            <a:extLst>
              <a:ext uri="{FF2B5EF4-FFF2-40B4-BE49-F238E27FC236}">
                <a16:creationId xmlns:a16="http://schemas.microsoft.com/office/drawing/2014/main" id="{E491BCD1-3876-4954-8DA2-488E3A2D4ECE}"/>
              </a:ext>
            </a:extLst>
          </p:cNvPr>
          <p:cNvSpPr>
            <a:spLocks noGrp="1"/>
          </p:cNvSpPr>
          <p:nvPr>
            <p:ph type="body" idx="2"/>
          </p:nvPr>
        </p:nvSpPr>
        <p:spPr/>
        <p:txBody>
          <a:bodyPr/>
          <a:lstStyle/>
          <a:p>
            <a:r>
              <a:rPr lang="en-US" dirty="0"/>
              <a:t>Assignment</a:t>
            </a:r>
          </a:p>
        </p:txBody>
      </p:sp>
    </p:spTree>
    <p:extLst>
      <p:ext uri="{BB962C8B-B14F-4D97-AF65-F5344CB8AC3E}">
        <p14:creationId xmlns:p14="http://schemas.microsoft.com/office/powerpoint/2010/main" val="271953083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9605D7-3BC4-7DB5-B2E9-08E678F33E0A}"/>
              </a:ext>
            </a:extLst>
          </p:cNvPr>
          <p:cNvSpPr>
            <a:spLocks noGrp="1"/>
          </p:cNvSpPr>
          <p:nvPr>
            <p:ph type="title"/>
          </p:nvPr>
        </p:nvSpPr>
        <p:spPr/>
        <p:txBody>
          <a:bodyPr/>
          <a:lstStyle/>
          <a:p>
            <a:r>
              <a:rPr lang="en-US">
                <a:ea typeface="Lato"/>
                <a:cs typeface="Lato"/>
              </a:rPr>
              <a:t>Additional Resources</a:t>
            </a:r>
            <a:endParaRPr lang="en-US"/>
          </a:p>
        </p:txBody>
      </p:sp>
      <p:sp>
        <p:nvSpPr>
          <p:cNvPr id="3" name="Text Placeholder 2">
            <a:extLst>
              <a:ext uri="{FF2B5EF4-FFF2-40B4-BE49-F238E27FC236}">
                <a16:creationId xmlns:a16="http://schemas.microsoft.com/office/drawing/2014/main" id="{0EFCD65F-7B35-7D7B-9340-71DA143907C9}"/>
              </a:ext>
            </a:extLst>
          </p:cNvPr>
          <p:cNvSpPr>
            <a:spLocks noGrp="1"/>
          </p:cNvSpPr>
          <p:nvPr>
            <p:ph type="body" sz="quarter" idx="10"/>
          </p:nvPr>
        </p:nvSpPr>
        <p:spPr>
          <a:xfrm>
            <a:off x="455912" y="1267440"/>
            <a:ext cx="10214658" cy="4367212"/>
          </a:xfrm>
        </p:spPr>
        <p:txBody>
          <a:bodyPr vert="horz" lIns="0" tIns="0" rIns="0" bIns="91440" rtlCol="0" anchor="t">
            <a:noAutofit/>
          </a:bodyPr>
          <a:lstStyle/>
          <a:p>
            <a:pPr>
              <a:lnSpc>
                <a:spcPct val="100000"/>
              </a:lnSpc>
              <a:spcAft>
                <a:spcPts val="700"/>
              </a:spcAft>
            </a:pPr>
            <a:r>
              <a:rPr lang="en-US" sz="2000">
                <a:ea typeface="+mn-lt"/>
                <a:cs typeface="+mn-lt"/>
                <a:hlinkClick r:id="rId2"/>
              </a:rPr>
              <a:t>Financial Health </a:t>
            </a:r>
            <a:r>
              <a:rPr lang="en-US" sz="2000">
                <a:ea typeface="+mn-lt"/>
                <a:cs typeface="+mn-lt"/>
                <a:hlinkClick r:id="rId3"/>
              </a:rPr>
              <a:t>&amp; Wealth Dashboard: </a:t>
            </a:r>
            <a:r>
              <a:rPr lang="en-US" sz="2000">
                <a:ea typeface="+mn-lt"/>
                <a:cs typeface="+mn-lt"/>
                <a:hlinkClick r:id="rId2"/>
              </a:rPr>
              <a:t>Strategies for Local Leaders </a:t>
            </a:r>
            <a:endParaRPr lang="en-US" sz="2000">
              <a:ea typeface="+mn-lt"/>
              <a:cs typeface="+mn-lt"/>
            </a:endParaRPr>
          </a:p>
          <a:p>
            <a:pPr>
              <a:lnSpc>
                <a:spcPct val="100000"/>
              </a:lnSpc>
              <a:spcAft>
                <a:spcPts val="700"/>
              </a:spcAft>
            </a:pPr>
            <a:r>
              <a:rPr lang="en-US" sz="2000">
                <a:ea typeface="+mn-lt"/>
                <a:cs typeface="+mn-lt"/>
                <a:hlinkClick r:id="rId4"/>
              </a:rPr>
              <a:t>Financial Health </a:t>
            </a:r>
            <a:r>
              <a:rPr lang="en-US" sz="2000">
                <a:ea typeface="+mn-lt"/>
                <a:cs typeface="+mn-lt"/>
                <a:hlinkClick r:id="rId3"/>
              </a:rPr>
              <a:t>&amp; Wealth </a:t>
            </a:r>
            <a:r>
              <a:rPr lang="en-US" sz="2000">
                <a:ea typeface="+mn-lt"/>
                <a:cs typeface="+mn-lt"/>
                <a:hlinkClick r:id="rId4"/>
              </a:rPr>
              <a:t>Dashboard: Data catalogue</a:t>
            </a:r>
            <a:r>
              <a:rPr lang="en-US" sz="2000">
                <a:ea typeface="+mn-lt"/>
                <a:cs typeface="+mn-lt"/>
              </a:rPr>
              <a:t> </a:t>
            </a:r>
          </a:p>
          <a:p>
            <a:pPr>
              <a:lnSpc>
                <a:spcPct val="100000"/>
              </a:lnSpc>
              <a:spcAft>
                <a:spcPts val="700"/>
              </a:spcAft>
            </a:pPr>
            <a:r>
              <a:rPr lang="en-US" sz="2000">
                <a:ea typeface="+mn-lt"/>
                <a:cs typeface="+mn-lt"/>
                <a:hlinkClick r:id="rId3"/>
              </a:rPr>
              <a:t>Financial Health &amp; Wealth Dashboard: Technical Appendix</a:t>
            </a:r>
            <a:endParaRPr lang="en-US" sz="2000">
              <a:ea typeface="+mn-lt"/>
              <a:cs typeface="+mn-lt"/>
            </a:endParaRPr>
          </a:p>
          <a:p>
            <a:pPr>
              <a:lnSpc>
                <a:spcPct val="100000"/>
              </a:lnSpc>
              <a:spcAft>
                <a:spcPts val="700"/>
              </a:spcAft>
            </a:pPr>
            <a:r>
              <a:rPr lang="en-US" sz="2000">
                <a:ea typeface="+mn-lt"/>
                <a:cs typeface="+mn-lt"/>
                <a:hlinkClick r:id="rId5"/>
              </a:rPr>
              <a:t>Washington, DC, Has Glaring Financial Health Inequities. So Do Most American Cities</a:t>
            </a:r>
            <a:r>
              <a:rPr lang="en-US" sz="2000">
                <a:ea typeface="+mn-lt"/>
                <a:cs typeface="+mn-lt"/>
              </a:rPr>
              <a:t> </a:t>
            </a:r>
            <a:endParaRPr lang="en-US" sz="2000">
              <a:cs typeface="Arial"/>
            </a:endParaRPr>
          </a:p>
          <a:p>
            <a:pPr>
              <a:lnSpc>
                <a:spcPct val="100000"/>
              </a:lnSpc>
              <a:spcAft>
                <a:spcPts val="700"/>
              </a:spcAft>
            </a:pPr>
            <a:r>
              <a:rPr lang="en-US" sz="2000">
                <a:ea typeface="+mn-lt"/>
                <a:cs typeface="+mn-lt"/>
                <a:hlinkClick r:id="rId6"/>
              </a:rPr>
              <a:t>Thriving Residents, Thriving Cities: Family Financial Security Matter for Cities</a:t>
            </a:r>
          </a:p>
          <a:p>
            <a:pPr>
              <a:lnSpc>
                <a:spcPct val="100000"/>
              </a:lnSpc>
              <a:spcAft>
                <a:spcPts val="700"/>
              </a:spcAft>
            </a:pPr>
            <a:r>
              <a:rPr lang="en-US" sz="2000">
                <a:ea typeface="+mn-lt"/>
                <a:cs typeface="+mn-lt"/>
                <a:hlinkClick r:id="rId7"/>
              </a:rPr>
              <a:t>Cost of Eviction and Unpaid Bills of Financially Insecure Families for City Budgets</a:t>
            </a:r>
            <a:endParaRPr lang="en-US" sz="2000">
              <a:ea typeface="+mn-lt"/>
              <a:cs typeface="+mn-lt"/>
            </a:endParaRPr>
          </a:p>
          <a:p>
            <a:pPr>
              <a:lnSpc>
                <a:spcPct val="100000"/>
              </a:lnSpc>
              <a:spcAft>
                <a:spcPts val="700"/>
              </a:spcAft>
            </a:pPr>
            <a:r>
              <a:rPr lang="en-US" sz="2000">
                <a:ea typeface="+mn-lt"/>
                <a:cs typeface="+mn-lt"/>
                <a:hlinkClick r:id="rId8"/>
              </a:rPr>
              <a:t>Debt in America: An Interactive Map</a:t>
            </a:r>
            <a:endParaRPr lang="en-US" sz="2000">
              <a:ea typeface="+mn-lt"/>
              <a:cs typeface="+mn-lt"/>
            </a:endParaRPr>
          </a:p>
          <a:p>
            <a:pPr>
              <a:lnSpc>
                <a:spcPct val="100000"/>
              </a:lnSpc>
              <a:spcAft>
                <a:spcPts val="700"/>
              </a:spcAft>
            </a:pPr>
            <a:r>
              <a:rPr lang="en-US" sz="2000">
                <a:ea typeface="+mn-lt"/>
                <a:cs typeface="+mn-lt"/>
                <a:hlinkClick r:id="rId9"/>
              </a:rPr>
              <a:t>Credit Health during the COVID-19 Pandemic</a:t>
            </a:r>
            <a:r>
              <a:rPr lang="en-US" sz="2000">
                <a:ea typeface="+mn-lt"/>
                <a:cs typeface="+mn-lt"/>
              </a:rPr>
              <a:t> </a:t>
            </a:r>
          </a:p>
          <a:p>
            <a:pPr>
              <a:lnSpc>
                <a:spcPct val="100000"/>
              </a:lnSpc>
              <a:spcAft>
                <a:spcPts val="700"/>
              </a:spcAft>
            </a:pPr>
            <a:r>
              <a:rPr lang="en-US" sz="2000">
                <a:ea typeface="+mn-lt"/>
                <a:cs typeface="+mn-lt"/>
                <a:hlinkClick r:id="rId10"/>
              </a:rPr>
              <a:t>Developing Solutions: Strategies to Improve Resident Financial Health and Propel Inclusive Growth</a:t>
            </a:r>
            <a:endParaRPr lang="en-US" sz="2000">
              <a:ea typeface="+mn-lt"/>
              <a:cs typeface="+mn-lt"/>
            </a:endParaRPr>
          </a:p>
          <a:p>
            <a:pPr>
              <a:lnSpc>
                <a:spcPct val="100000"/>
              </a:lnSpc>
              <a:spcAft>
                <a:spcPts val="700"/>
              </a:spcAft>
            </a:pPr>
            <a:r>
              <a:rPr lang="en-US" sz="2000">
                <a:ea typeface="+mn-lt"/>
                <a:cs typeface="+mn-lt"/>
                <a:hlinkClick r:id="rId11"/>
              </a:rPr>
              <a:t>How Policymakers Can Ensure the COVID-19 Pandemic Doesn’t Widen the Racial Wealth Gap</a:t>
            </a:r>
            <a:endParaRPr lang="en-US" sz="2000">
              <a:cs typeface="Arial"/>
            </a:endParaRPr>
          </a:p>
          <a:p>
            <a:pPr>
              <a:lnSpc>
                <a:spcPct val="100000"/>
              </a:lnSpc>
              <a:spcAft>
                <a:spcPts val="400"/>
              </a:spcAft>
            </a:pPr>
            <a:endParaRPr lang="en-US" sz="2000">
              <a:cs typeface="Arial"/>
            </a:endParaRPr>
          </a:p>
        </p:txBody>
      </p:sp>
    </p:spTree>
    <p:extLst>
      <p:ext uri="{BB962C8B-B14F-4D97-AF65-F5344CB8AC3E}">
        <p14:creationId xmlns:p14="http://schemas.microsoft.com/office/powerpoint/2010/main" val="324086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ED538-B8A6-849E-F5A4-13005BB3BF5B}"/>
              </a:ext>
            </a:extLst>
          </p:cNvPr>
          <p:cNvSpPr>
            <a:spLocks noGrp="1"/>
          </p:cNvSpPr>
          <p:nvPr>
            <p:ph type="title"/>
          </p:nvPr>
        </p:nvSpPr>
        <p:spPr/>
        <p:txBody>
          <a:bodyPr/>
          <a:lstStyle/>
          <a:p>
            <a:r>
              <a:rPr lang="en-US" b="1" i="0" u="none" strike="noStrike" dirty="0">
                <a:solidFill>
                  <a:srgbClr val="000000"/>
                </a:solidFill>
                <a:effectLst/>
                <a:latin typeface="Lato" panose="020F0502020204030203" pitchFamily="34" charset="0"/>
              </a:rPr>
              <a:t>Wealth inequality is increasing and needs bold solutions</a:t>
            </a:r>
            <a:endParaRPr lang="en-US" dirty="0"/>
          </a:p>
        </p:txBody>
      </p:sp>
      <p:sp>
        <p:nvSpPr>
          <p:cNvPr id="6" name="Text Placeholder 5">
            <a:extLst>
              <a:ext uri="{FF2B5EF4-FFF2-40B4-BE49-F238E27FC236}">
                <a16:creationId xmlns:a16="http://schemas.microsoft.com/office/drawing/2014/main" id="{F3D22C08-7D7B-CC26-9C41-4E4C8050181E}"/>
              </a:ext>
            </a:extLst>
          </p:cNvPr>
          <p:cNvSpPr>
            <a:spLocks noGrp="1"/>
          </p:cNvSpPr>
          <p:nvPr>
            <p:ph type="body" sz="quarter" idx="11"/>
          </p:nvPr>
        </p:nvSpPr>
        <p:spPr/>
        <p:txBody>
          <a:bodyPr/>
          <a:lstStyle/>
          <a:p>
            <a:endParaRPr lang="en-US"/>
          </a:p>
        </p:txBody>
      </p:sp>
      <p:pic>
        <p:nvPicPr>
          <p:cNvPr id="1030" name="Picture 6">
            <a:extLst>
              <a:ext uri="{FF2B5EF4-FFF2-40B4-BE49-F238E27FC236}">
                <a16:creationId xmlns:a16="http://schemas.microsoft.com/office/drawing/2014/main" id="{6217C3A6-7E43-5E58-73AA-A24B57E46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603" y="1215153"/>
            <a:ext cx="7067870" cy="53182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43174B36-DD59-0163-7348-F173FA6A30D5}"/>
              </a:ext>
            </a:extLst>
          </p:cNvPr>
          <p:cNvCxnSpPr>
            <a:cxnSpLocks/>
          </p:cNvCxnSpPr>
          <p:nvPr/>
        </p:nvCxnSpPr>
        <p:spPr>
          <a:xfrm flipV="1">
            <a:off x="6125497" y="2146447"/>
            <a:ext cx="0" cy="1166648"/>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7E16F5-23E8-048F-36B7-A09ECEA7CA98}"/>
              </a:ext>
            </a:extLst>
          </p:cNvPr>
          <p:cNvCxnSpPr>
            <a:cxnSpLocks/>
          </p:cNvCxnSpPr>
          <p:nvPr/>
        </p:nvCxnSpPr>
        <p:spPr>
          <a:xfrm>
            <a:off x="6118123" y="3800554"/>
            <a:ext cx="0" cy="100501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E398A1-0AB2-7A2F-7395-52E785963732}"/>
              </a:ext>
            </a:extLst>
          </p:cNvPr>
          <p:cNvSpPr txBox="1"/>
          <p:nvPr/>
        </p:nvSpPr>
        <p:spPr>
          <a:xfrm>
            <a:off x="5749538" y="3365527"/>
            <a:ext cx="882869" cy="369332"/>
          </a:xfrm>
          <a:prstGeom prst="rect">
            <a:avLst/>
          </a:prstGeom>
          <a:noFill/>
        </p:spPr>
        <p:txBody>
          <a:bodyPr wrap="square" rtlCol="0">
            <a:spAutoFit/>
          </a:bodyPr>
          <a:lstStyle/>
          <a:p>
            <a:r>
              <a:rPr lang="en-US" b="1" dirty="0">
                <a:solidFill>
                  <a:schemeClr val="accent5"/>
                </a:solidFill>
                <a:latin typeface="+mj-lt"/>
              </a:rPr>
              <a:t>71X</a:t>
            </a:r>
          </a:p>
        </p:txBody>
      </p:sp>
    </p:spTree>
    <p:extLst>
      <p:ext uri="{BB962C8B-B14F-4D97-AF65-F5344CB8AC3E}">
        <p14:creationId xmlns:p14="http://schemas.microsoft.com/office/powerpoint/2010/main" val="24920510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ED538-B8A6-849E-F5A4-13005BB3BF5B}"/>
              </a:ext>
            </a:extLst>
          </p:cNvPr>
          <p:cNvSpPr>
            <a:spLocks noGrp="1"/>
          </p:cNvSpPr>
          <p:nvPr>
            <p:ph type="title"/>
          </p:nvPr>
        </p:nvSpPr>
        <p:spPr/>
        <p:txBody>
          <a:bodyPr/>
          <a:lstStyle/>
          <a:p>
            <a:pPr rtl="0">
              <a:spcBef>
                <a:spcPts val="0"/>
              </a:spcBef>
              <a:spcAft>
                <a:spcPts val="0"/>
              </a:spcAft>
            </a:pPr>
            <a:r>
              <a:rPr lang="en-US" b="1" i="0" u="none" strike="noStrike" dirty="0">
                <a:solidFill>
                  <a:srgbClr val="000000"/>
                </a:solidFill>
                <a:effectLst/>
                <a:latin typeface="Lato" panose="020F0502020204030203" pitchFamily="34" charset="0"/>
              </a:rPr>
              <a:t>Wealth gaps by race and ethnicity are large</a:t>
            </a:r>
            <a:br>
              <a:rPr lang="en-US" b="0" dirty="0">
                <a:effectLst/>
              </a:rPr>
            </a:br>
            <a:br>
              <a:rPr lang="en-US" dirty="0"/>
            </a:br>
            <a:endParaRPr lang="en-US" dirty="0"/>
          </a:p>
        </p:txBody>
      </p:sp>
      <p:sp>
        <p:nvSpPr>
          <p:cNvPr id="6" name="Text Placeholder 5">
            <a:extLst>
              <a:ext uri="{FF2B5EF4-FFF2-40B4-BE49-F238E27FC236}">
                <a16:creationId xmlns:a16="http://schemas.microsoft.com/office/drawing/2014/main" id="{F3D22C08-7D7B-CC26-9C41-4E4C8050181E}"/>
              </a:ext>
            </a:extLst>
          </p:cNvPr>
          <p:cNvSpPr>
            <a:spLocks noGrp="1"/>
          </p:cNvSpPr>
          <p:nvPr>
            <p:ph type="body" sz="quarter" idx="11"/>
          </p:nvPr>
        </p:nvSpPr>
        <p:spPr/>
        <p:txBody>
          <a:bodyPr/>
          <a:lstStyle/>
          <a:p>
            <a:endParaRPr lang="en-US"/>
          </a:p>
        </p:txBody>
      </p:sp>
      <p:pic>
        <p:nvPicPr>
          <p:cNvPr id="11" name="Picture 2">
            <a:extLst>
              <a:ext uri="{FF2B5EF4-FFF2-40B4-BE49-F238E27FC236}">
                <a16:creationId xmlns:a16="http://schemas.microsoft.com/office/drawing/2014/main" id="{B7B61F3F-5CFF-5FA0-B66B-281516F1A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781" y="1112044"/>
            <a:ext cx="6669912" cy="530352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0906CFEF-307D-BCEF-C95D-9848C9A7FEF2}"/>
              </a:ext>
            </a:extLst>
          </p:cNvPr>
          <p:cNvCxnSpPr/>
          <p:nvPr/>
        </p:nvCxnSpPr>
        <p:spPr>
          <a:xfrm>
            <a:off x="8482693" y="3322864"/>
            <a:ext cx="0" cy="1143000"/>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8FA8375E-AED8-5928-DE04-1BF944EBD99F}"/>
              </a:ext>
            </a:extLst>
          </p:cNvPr>
          <p:cNvSpPr txBox="1"/>
          <p:nvPr/>
        </p:nvSpPr>
        <p:spPr>
          <a:xfrm>
            <a:off x="8433824" y="3709698"/>
            <a:ext cx="882869" cy="369332"/>
          </a:xfrm>
          <a:prstGeom prst="rect">
            <a:avLst/>
          </a:prstGeom>
          <a:noFill/>
        </p:spPr>
        <p:txBody>
          <a:bodyPr wrap="square" rtlCol="0">
            <a:spAutoFit/>
          </a:bodyPr>
          <a:lstStyle/>
          <a:p>
            <a:r>
              <a:rPr lang="en-US" b="1" dirty="0">
                <a:solidFill>
                  <a:schemeClr val="accent5"/>
                </a:solidFill>
                <a:latin typeface="+mj-lt"/>
              </a:rPr>
              <a:t>6X</a:t>
            </a:r>
          </a:p>
        </p:txBody>
      </p:sp>
    </p:spTree>
    <p:extLst>
      <p:ext uri="{BB962C8B-B14F-4D97-AF65-F5344CB8AC3E}">
        <p14:creationId xmlns:p14="http://schemas.microsoft.com/office/powerpoint/2010/main" val="146477579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85F670-7BE9-201B-9DC0-039A1268D36F}"/>
              </a:ext>
            </a:extLst>
          </p:cNvPr>
          <p:cNvSpPr>
            <a:spLocks noGrp="1"/>
          </p:cNvSpPr>
          <p:nvPr>
            <p:ph type="body" sz="quarter" idx="10"/>
          </p:nvPr>
        </p:nvSpPr>
        <p:spPr>
          <a:xfrm>
            <a:off x="988385" y="3083442"/>
            <a:ext cx="10214658" cy="690122"/>
          </a:xfrm>
        </p:spPr>
        <p:txBody>
          <a:bodyPr vert="horz" lIns="0" tIns="0" rIns="0" bIns="91440" rtlCol="0" anchor="t">
            <a:noAutofit/>
          </a:bodyPr>
          <a:lstStyle/>
          <a:p>
            <a:pPr marL="0" indent="0" algn="ctr">
              <a:buNone/>
            </a:pPr>
            <a:r>
              <a:rPr lang="en-US" sz="3600" b="1" dirty="0">
                <a:solidFill>
                  <a:schemeClr val="bg2"/>
                </a:solidFill>
                <a:latin typeface="Lato"/>
                <a:cs typeface="Arial"/>
                <a:hlinkClick r:id="rId4">
                  <a:extLst>
                    <a:ext uri="{A12FA001-AC4F-418D-AE19-62706E023703}">
                      <ahyp:hlinkClr xmlns:ahyp="http://schemas.microsoft.com/office/drawing/2018/hyperlinkcolor" val="tx"/>
                    </a:ext>
                  </a:extLst>
                </a:hlinkClick>
              </a:rPr>
              <a:t>Financial Health &amp; Wealth Dashboard</a:t>
            </a:r>
            <a:endParaRPr lang="en-US" sz="3600" dirty="0">
              <a:solidFill>
                <a:schemeClr val="bg2"/>
              </a:solidFill>
              <a:cs typeface="Arial"/>
            </a:endParaRPr>
          </a:p>
        </p:txBody>
      </p:sp>
    </p:spTree>
    <p:extLst>
      <p:ext uri="{BB962C8B-B14F-4D97-AF65-F5344CB8AC3E}">
        <p14:creationId xmlns:p14="http://schemas.microsoft.com/office/powerpoint/2010/main" val="36210036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8F88C8-0A9A-DA43-95C8-7FE161A05352}" type="slidenum">
              <a:rPr lang="en-US" smtClean="0"/>
              <a:pPr/>
              <a:t>6</a:t>
            </a:fld>
            <a:endParaRPr lang="en-US"/>
          </a:p>
        </p:txBody>
      </p:sp>
      <p:sp>
        <p:nvSpPr>
          <p:cNvPr id="7" name="Title 6"/>
          <p:cNvSpPr>
            <a:spLocks noGrp="1"/>
          </p:cNvSpPr>
          <p:nvPr>
            <p:ph type="title"/>
          </p:nvPr>
        </p:nvSpPr>
        <p:spPr/>
        <p:txBody>
          <a:bodyPr/>
          <a:lstStyle/>
          <a:p>
            <a:r>
              <a:rPr lang="en-US"/>
              <a:t>The Financial Health and Wealth Dashboard</a:t>
            </a:r>
          </a:p>
        </p:txBody>
      </p:sp>
      <p:pic>
        <p:nvPicPr>
          <p:cNvPr id="3" name="Picture 3" descr="Map&#10;&#10;Description automatically generated">
            <a:hlinkClick r:id="rId3"/>
            <a:extLst>
              <a:ext uri="{FF2B5EF4-FFF2-40B4-BE49-F238E27FC236}">
                <a16:creationId xmlns:a16="http://schemas.microsoft.com/office/drawing/2014/main" id="{94ED73FF-0A36-48F1-C57E-02F9D995D8C2}"/>
              </a:ext>
            </a:extLst>
          </p:cNvPr>
          <p:cNvPicPr>
            <a:picLocks noChangeAspect="1"/>
          </p:cNvPicPr>
          <p:nvPr/>
        </p:nvPicPr>
        <p:blipFill>
          <a:blip r:embed="rId4"/>
          <a:stretch>
            <a:fillRect/>
          </a:stretch>
        </p:blipFill>
        <p:spPr>
          <a:xfrm>
            <a:off x="1871959" y="1290923"/>
            <a:ext cx="8448084" cy="4802136"/>
          </a:xfrm>
          <a:prstGeom prst="rect">
            <a:avLst/>
          </a:prstGeom>
        </p:spPr>
      </p:pic>
      <p:pic>
        <p:nvPicPr>
          <p:cNvPr id="10" name="Picture 10" descr="Timeline&#10;&#10;Description automatically generated">
            <a:extLst>
              <a:ext uri="{FF2B5EF4-FFF2-40B4-BE49-F238E27FC236}">
                <a16:creationId xmlns:a16="http://schemas.microsoft.com/office/drawing/2014/main" id="{AFDF642B-50B8-6A4B-4272-949D5EE36114}"/>
              </a:ext>
            </a:extLst>
          </p:cNvPr>
          <p:cNvPicPr>
            <a:picLocks noChangeAspect="1"/>
          </p:cNvPicPr>
          <p:nvPr/>
        </p:nvPicPr>
        <p:blipFill>
          <a:blip r:embed="rId5"/>
          <a:stretch>
            <a:fillRect/>
          </a:stretch>
        </p:blipFill>
        <p:spPr>
          <a:xfrm>
            <a:off x="637922" y="5228292"/>
            <a:ext cx="2743200" cy="690196"/>
          </a:xfrm>
          <a:prstGeom prst="rect">
            <a:avLst/>
          </a:prstGeom>
        </p:spPr>
      </p:pic>
      <p:pic>
        <p:nvPicPr>
          <p:cNvPr id="11" name="Picture 11" descr="Graphical user interface, text&#10;&#10;Description automatically generated">
            <a:extLst>
              <a:ext uri="{FF2B5EF4-FFF2-40B4-BE49-F238E27FC236}">
                <a16:creationId xmlns:a16="http://schemas.microsoft.com/office/drawing/2014/main" id="{1AFFB0CD-BE24-309F-5393-53CE5308DB85}"/>
              </a:ext>
            </a:extLst>
          </p:cNvPr>
          <p:cNvPicPr>
            <a:picLocks noChangeAspect="1"/>
          </p:cNvPicPr>
          <p:nvPr/>
        </p:nvPicPr>
        <p:blipFill rotWithShape="1">
          <a:blip r:embed="rId6"/>
          <a:srcRect l="322" r="1935" b="246"/>
          <a:stretch/>
        </p:blipFill>
        <p:spPr>
          <a:xfrm>
            <a:off x="260294" y="2310619"/>
            <a:ext cx="2041925" cy="2735777"/>
          </a:xfrm>
          <a:prstGeom prst="rect">
            <a:avLst/>
          </a:prstGeom>
        </p:spPr>
      </p:pic>
    </p:spTree>
    <p:extLst>
      <p:ext uri="{BB962C8B-B14F-4D97-AF65-F5344CB8AC3E}">
        <p14:creationId xmlns:p14="http://schemas.microsoft.com/office/powerpoint/2010/main" val="233353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93D62F-335D-31D0-FDE8-957DC342AB57}"/>
              </a:ext>
            </a:extLst>
          </p:cNvPr>
          <p:cNvSpPr>
            <a:spLocks noGrp="1"/>
          </p:cNvSpPr>
          <p:nvPr>
            <p:ph type="title"/>
          </p:nvPr>
        </p:nvSpPr>
        <p:spPr/>
        <p:txBody>
          <a:bodyPr/>
          <a:lstStyle/>
          <a:p>
            <a:r>
              <a:rPr lang="en-US" dirty="0">
                <a:ea typeface="Lato"/>
                <a:cs typeface="Lato"/>
              </a:rPr>
              <a:t>Understanding Financial Health Metrics and Why They Matter</a:t>
            </a:r>
            <a:endParaRPr lang="en-US" sz="2400" dirty="0">
              <a:ea typeface="Lato"/>
              <a:cs typeface="Lato"/>
            </a:endParaRPr>
          </a:p>
        </p:txBody>
      </p:sp>
      <p:sp>
        <p:nvSpPr>
          <p:cNvPr id="2" name="Text Placeholder 1">
            <a:extLst>
              <a:ext uri="{FF2B5EF4-FFF2-40B4-BE49-F238E27FC236}">
                <a16:creationId xmlns:a16="http://schemas.microsoft.com/office/drawing/2014/main" id="{4038448F-7A21-6211-5283-B716A5775A8E}"/>
              </a:ext>
            </a:extLst>
          </p:cNvPr>
          <p:cNvSpPr>
            <a:spLocks noGrp="1"/>
          </p:cNvSpPr>
          <p:nvPr>
            <p:ph type="body" idx="1"/>
          </p:nvPr>
        </p:nvSpPr>
        <p:spPr/>
        <p:txBody>
          <a:bodyPr/>
          <a:lstStyle/>
          <a:p>
            <a:pPr indent="-457200">
              <a:spcAft>
                <a:spcPts val="1200"/>
              </a:spcAft>
              <a:buFont typeface="Wingdings" charset="2"/>
              <a:buChar char="§"/>
            </a:pPr>
            <a:r>
              <a:rPr lang="en-US" sz="1600" b="1" dirty="0">
                <a:solidFill>
                  <a:srgbClr val="494546"/>
                </a:solidFill>
                <a:latin typeface="+mn-lt"/>
                <a:ea typeface="+mn-lt"/>
                <a:cs typeface="+mn-lt"/>
              </a:rPr>
              <a:t>Credit Scores </a:t>
            </a:r>
            <a:r>
              <a:rPr lang="en-US" sz="1600" dirty="0">
                <a:solidFill>
                  <a:srgbClr val="494546"/>
                </a:solidFill>
                <a:latin typeface="+mn-lt"/>
                <a:ea typeface="+mn-lt"/>
                <a:cs typeface="+mn-lt"/>
              </a:rPr>
              <a:t>are a composite indicator of overall credit health. Having a subprime credit score can limit access to credit and increase the cost of debt. Scores range from 300 to 850; a score below 600 is subprime. </a:t>
            </a:r>
          </a:p>
          <a:p>
            <a:pPr indent="-457200">
              <a:spcAft>
                <a:spcPts val="1200"/>
              </a:spcAft>
              <a:buFont typeface="Wingdings" charset="2"/>
              <a:buChar char="§"/>
            </a:pPr>
            <a:r>
              <a:rPr lang="en-US" sz="1600" b="1" dirty="0">
                <a:solidFill>
                  <a:srgbClr val="494546"/>
                </a:solidFill>
                <a:latin typeface="+mn-lt"/>
                <a:ea typeface="+mn-lt"/>
                <a:cs typeface="+mn-lt"/>
              </a:rPr>
              <a:t>Delinquent Debt </a:t>
            </a:r>
            <a:r>
              <a:rPr lang="en-US" sz="1600" dirty="0">
                <a:solidFill>
                  <a:srgbClr val="494546"/>
                </a:solidFill>
                <a:latin typeface="+mn-lt"/>
                <a:ea typeface="+mn-lt"/>
                <a:cs typeface="+mn-lt"/>
              </a:rPr>
              <a:t>show signs of financial distress that can affect a household’s ability to meet basic needs. Delinquent debt appears on credit reports and can impact a resident’s ability to get hired, find housing, and access additional capital. Delinquent debt is debt that is 30, 60, or more days past due or in collections. </a:t>
            </a:r>
          </a:p>
          <a:p>
            <a:pPr indent="-457200">
              <a:spcAft>
                <a:spcPts val="1200"/>
              </a:spcAft>
              <a:buFont typeface="Wingdings" charset="2"/>
              <a:buChar char="§"/>
            </a:pPr>
            <a:r>
              <a:rPr lang="en-US" sz="1600" b="1" dirty="0">
                <a:solidFill>
                  <a:srgbClr val="494546"/>
                </a:solidFill>
                <a:latin typeface="+mn-lt"/>
                <a:ea typeface="+mn-lt"/>
                <a:cs typeface="+mn-lt"/>
              </a:rPr>
              <a:t>Emergency Savings (or liquid assets) </a:t>
            </a:r>
            <a:r>
              <a:rPr lang="en-US" sz="1600" dirty="0">
                <a:solidFill>
                  <a:srgbClr val="494546"/>
                </a:solidFill>
                <a:latin typeface="+mn-lt"/>
                <a:ea typeface="+mn-lt"/>
                <a:cs typeface="+mn-lt"/>
              </a:rPr>
              <a:t>offer families a cushion against economic disruptions. Without savings, residents are at greater risk for eviction, more likely to fall into spirals of debt, and less able to invest in wealth-building opportunities. Evidence suggests between $400 and $2,000 are needed for residents to weather short-term economic shocks. </a:t>
            </a:r>
          </a:p>
          <a:p>
            <a:pPr indent="-457200">
              <a:spcAft>
                <a:spcPts val="1200"/>
              </a:spcAft>
              <a:buFont typeface="Wingdings" charset="2"/>
              <a:buChar char="§"/>
            </a:pPr>
            <a:r>
              <a:rPr lang="en-US" sz="1600" b="1" dirty="0">
                <a:solidFill>
                  <a:srgbClr val="494546"/>
                </a:solidFill>
                <a:latin typeface="+mn-lt"/>
                <a:ea typeface="+mn-lt"/>
                <a:cs typeface="+mn-lt"/>
              </a:rPr>
              <a:t>Net Worth </a:t>
            </a:r>
            <a:r>
              <a:rPr lang="en-US" sz="1600" dirty="0">
                <a:solidFill>
                  <a:srgbClr val="494546"/>
                </a:solidFill>
                <a:latin typeface="+mn-lt"/>
                <a:ea typeface="+mn-lt"/>
                <a:cs typeface="+mn-lt"/>
              </a:rPr>
              <a:t>(total assets minus total debt) can indicate a household’s ability to build wealth and pursue opportunities for upward mobility, like starting a business, buying a home, investing in education or training, and transferring wealth to future generations. Without wealth, residents are less able to provide economic stability for their households and invest resources in their communities. </a:t>
            </a:r>
          </a:p>
          <a:p>
            <a:pPr>
              <a:buFont typeface="Wingdings" panose="05000000000000000000" pitchFamily="2" charset="2"/>
              <a:buChar char="§"/>
            </a:pPr>
            <a:endParaRPr lang="en-US" sz="1800" dirty="0"/>
          </a:p>
        </p:txBody>
      </p:sp>
      <p:sp>
        <p:nvSpPr>
          <p:cNvPr id="3" name="Text Placeholder 2">
            <a:extLst>
              <a:ext uri="{FF2B5EF4-FFF2-40B4-BE49-F238E27FC236}">
                <a16:creationId xmlns:a16="http://schemas.microsoft.com/office/drawing/2014/main" id="{99856BBA-692B-07AB-7DEC-E3B9BD25035D}"/>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15839854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93D62F-335D-31D0-FDE8-957DC342AB57}"/>
              </a:ext>
            </a:extLst>
          </p:cNvPr>
          <p:cNvSpPr>
            <a:spLocks noGrp="1"/>
          </p:cNvSpPr>
          <p:nvPr>
            <p:ph type="title"/>
          </p:nvPr>
        </p:nvSpPr>
        <p:spPr/>
        <p:txBody>
          <a:bodyPr/>
          <a:lstStyle/>
          <a:p>
            <a:r>
              <a:rPr lang="en-US" dirty="0">
                <a:ea typeface="Lato"/>
                <a:cs typeface="Lato"/>
              </a:rPr>
              <a:t>Financial Health Metrics</a:t>
            </a:r>
            <a:br>
              <a:rPr lang="en-US" dirty="0">
                <a:ea typeface="Lato"/>
                <a:cs typeface="Lato"/>
              </a:rPr>
            </a:br>
            <a:r>
              <a:rPr lang="en-US" sz="2400" b="0" dirty="0">
                <a:latin typeface="Arial"/>
                <a:ea typeface="Lato"/>
                <a:cs typeface="Arial"/>
              </a:rPr>
              <a:t>We define financial health as a</a:t>
            </a:r>
            <a:r>
              <a:rPr lang="en-US" sz="2400" b="0" dirty="0">
                <a:latin typeface="Arial"/>
                <a:cs typeface="Arial"/>
              </a:rPr>
              <a:t> person’s ability to manage their daily finances, be resilient to economic shocks, and pursue opportunities for upward mobility.</a:t>
            </a:r>
            <a:endParaRPr lang="en-US" sz="2400" dirty="0">
              <a:ea typeface="Lato"/>
              <a:cs typeface="Lato"/>
            </a:endParaRPr>
          </a:p>
        </p:txBody>
      </p:sp>
      <p:graphicFrame>
        <p:nvGraphicFramePr>
          <p:cNvPr id="7" name="Table 6">
            <a:extLst>
              <a:ext uri="{FF2B5EF4-FFF2-40B4-BE49-F238E27FC236}">
                <a16:creationId xmlns:a16="http://schemas.microsoft.com/office/drawing/2014/main" id="{FF606818-9992-64AD-22B7-63C52111296D}"/>
              </a:ext>
            </a:extLst>
          </p:cNvPr>
          <p:cNvGraphicFramePr>
            <a:graphicFrameLocks noGrp="1"/>
          </p:cNvGraphicFramePr>
          <p:nvPr>
            <p:extLst>
              <p:ext uri="{D42A27DB-BD31-4B8C-83A1-F6EECF244321}">
                <p14:modId xmlns:p14="http://schemas.microsoft.com/office/powerpoint/2010/main" val="126620019"/>
              </p:ext>
            </p:extLst>
          </p:nvPr>
        </p:nvGraphicFramePr>
        <p:xfrm>
          <a:off x="782052" y="2045368"/>
          <a:ext cx="10599483" cy="3790248"/>
        </p:xfrm>
        <a:graphic>
          <a:graphicData uri="http://schemas.openxmlformats.org/drawingml/2006/table">
            <a:tbl>
              <a:tblPr firstRow="1" bandRow="1">
                <a:tableStyleId>{5C22544A-7EE6-4342-B048-85BDC9FD1C3A}</a:tableStyleId>
              </a:tblPr>
              <a:tblGrid>
                <a:gridCol w="3533161">
                  <a:extLst>
                    <a:ext uri="{9D8B030D-6E8A-4147-A177-3AD203B41FA5}">
                      <a16:colId xmlns:a16="http://schemas.microsoft.com/office/drawing/2014/main" val="896072157"/>
                    </a:ext>
                  </a:extLst>
                </a:gridCol>
                <a:gridCol w="3533161">
                  <a:extLst>
                    <a:ext uri="{9D8B030D-6E8A-4147-A177-3AD203B41FA5}">
                      <a16:colId xmlns:a16="http://schemas.microsoft.com/office/drawing/2014/main" val="4161889270"/>
                    </a:ext>
                  </a:extLst>
                </a:gridCol>
                <a:gridCol w="3533161">
                  <a:extLst>
                    <a:ext uri="{9D8B030D-6E8A-4147-A177-3AD203B41FA5}">
                      <a16:colId xmlns:a16="http://schemas.microsoft.com/office/drawing/2014/main" val="2166370186"/>
                    </a:ext>
                  </a:extLst>
                </a:gridCol>
              </a:tblGrid>
              <a:tr h="548932">
                <a:tc>
                  <a:txBody>
                    <a:bodyPr/>
                    <a:lstStyle/>
                    <a:p>
                      <a:pPr algn="l" fontAlgn="base"/>
                      <a:r>
                        <a:rPr lang="en-US" sz="1800">
                          <a:effectLst/>
                        </a:rPr>
                        <a:t>Daily Finances​</a:t>
                      </a:r>
                      <a:endParaRPr lang="en-US" b="1" i="0">
                        <a:solidFill>
                          <a:srgbClr val="FFFFFF"/>
                        </a:solidFill>
                        <a:effectLst/>
                      </a:endParaRPr>
                    </a:p>
                  </a:txBody>
                  <a:tcPr anchor="ctr"/>
                </a:tc>
                <a:tc>
                  <a:txBody>
                    <a:bodyPr/>
                    <a:lstStyle/>
                    <a:p>
                      <a:pPr algn="l" fontAlgn="base"/>
                      <a:r>
                        <a:rPr lang="en-US" sz="1800">
                          <a:effectLst/>
                        </a:rPr>
                        <a:t>Economic Resilience​</a:t>
                      </a:r>
                      <a:endParaRPr lang="en-US" b="1" i="0">
                        <a:solidFill>
                          <a:srgbClr val="FFFFFF"/>
                        </a:solidFill>
                        <a:effectLst/>
                      </a:endParaRPr>
                    </a:p>
                  </a:txBody>
                  <a:tcPr anchor="ctr"/>
                </a:tc>
                <a:tc>
                  <a:txBody>
                    <a:bodyPr/>
                    <a:lstStyle/>
                    <a:p>
                      <a:pPr algn="l" fontAlgn="base"/>
                      <a:r>
                        <a:rPr lang="en-US" sz="1800">
                          <a:effectLst/>
                        </a:rPr>
                        <a:t>Upward Mobility​</a:t>
                      </a:r>
                      <a:endParaRPr lang="en-US" b="1" i="0">
                        <a:solidFill>
                          <a:srgbClr val="FFFFFF"/>
                        </a:solidFill>
                        <a:effectLst/>
                      </a:endParaRPr>
                    </a:p>
                  </a:txBody>
                  <a:tcPr anchor="ctr"/>
                </a:tc>
                <a:extLst>
                  <a:ext uri="{0D108BD9-81ED-4DB2-BD59-A6C34878D82A}">
                    <a16:rowId xmlns:a16="http://schemas.microsoft.com/office/drawing/2014/main" val="144150817"/>
                  </a:ext>
                </a:extLst>
              </a:tr>
              <a:tr h="3241316">
                <a:tc>
                  <a:txBody>
                    <a:bodyPr/>
                    <a:lstStyle/>
                    <a:p>
                      <a:pPr marL="342900" lvl="0" indent="-342900" algn="l" fontAlgn="base">
                        <a:spcBef>
                          <a:spcPts val="600"/>
                        </a:spcBef>
                        <a:buFont typeface="Arial" panose="020B0604020202020204" pitchFamily="34" charset="0"/>
                        <a:buChar char="•"/>
                      </a:pPr>
                      <a:r>
                        <a:rPr lang="en-US" sz="1800" b="0">
                          <a:effectLst/>
                        </a:rPr>
                        <a:t>Residents with delinquent debt​</a:t>
                      </a:r>
                      <a:endParaRPr lang="en-US" sz="1440" b="0">
                        <a:effectLst/>
                      </a:endParaRPr>
                    </a:p>
                    <a:p>
                      <a:pPr marL="342900" lvl="0" indent="-342900" algn="l" fontAlgn="base">
                        <a:spcBef>
                          <a:spcPts val="600"/>
                        </a:spcBef>
                        <a:buFont typeface="Arial" panose="020B0604020202020204" pitchFamily="34" charset="0"/>
                        <a:buChar char="•"/>
                      </a:pPr>
                      <a:r>
                        <a:rPr lang="en-US" sz="1800" b="0">
                          <a:effectLst/>
                        </a:rPr>
                        <a:t>Student loan holders with delinquent student loan debts​</a:t>
                      </a:r>
                      <a:endParaRPr lang="en-US" sz="1440" b="0">
                        <a:effectLst/>
                      </a:endParaRPr>
                    </a:p>
                    <a:p>
                      <a:pPr marL="342900" lvl="0" indent="-342900" algn="l" fontAlgn="base">
                        <a:spcBef>
                          <a:spcPts val="600"/>
                        </a:spcBef>
                        <a:buFont typeface="Arial" panose="020B0604020202020204" pitchFamily="34" charset="0"/>
                        <a:buChar char="•"/>
                      </a:pPr>
                      <a:r>
                        <a:rPr lang="en-US" sz="1800" b="0">
                          <a:effectLst/>
                        </a:rPr>
                        <a:t>Low-income households with housing-cost burden​</a:t>
                      </a:r>
                      <a:endParaRPr lang="en-US" sz="1440" b="0" i="0">
                        <a:solidFill>
                          <a:srgbClr val="494546"/>
                        </a:solidFill>
                        <a:effectLst/>
                        <a:latin typeface="Arial" panose="020B0604020202020204" pitchFamily="34" charset="0"/>
                      </a:endParaRPr>
                    </a:p>
                  </a:txBody>
                  <a:tcPr/>
                </a:tc>
                <a:tc>
                  <a:txBody>
                    <a:bodyPr/>
                    <a:lstStyle/>
                    <a:p>
                      <a:pPr marL="342900" lvl="0" indent="-342900" algn="l" fontAlgn="base">
                        <a:spcBef>
                          <a:spcPts val="600"/>
                        </a:spcBef>
                        <a:buFont typeface="Arial" panose="020B0604020202020204" pitchFamily="34" charset="0"/>
                        <a:buChar char="•"/>
                      </a:pPr>
                      <a:r>
                        <a:rPr lang="en-US" sz="1800" b="0" dirty="0">
                          <a:effectLst/>
                        </a:rPr>
                        <a:t>Households with at least $2,000 in emergency savings (estimated)​</a:t>
                      </a:r>
                      <a:endParaRPr lang="en-US" sz="1440" b="0" dirty="0">
                        <a:effectLst/>
                      </a:endParaRPr>
                    </a:p>
                    <a:p>
                      <a:pPr marL="342900" lvl="0" indent="-342900" algn="l" fontAlgn="base">
                        <a:spcBef>
                          <a:spcPts val="600"/>
                        </a:spcBef>
                        <a:buFont typeface="Arial" panose="020B0604020202020204" pitchFamily="34" charset="0"/>
                        <a:buChar char="•"/>
                      </a:pPr>
                      <a:r>
                        <a:rPr lang="en-US" sz="1800" b="0" dirty="0">
                          <a:effectLst/>
                        </a:rPr>
                        <a:t>Median credit score​</a:t>
                      </a:r>
                      <a:endParaRPr lang="en-US" sz="1440" b="0" dirty="0">
                        <a:effectLst/>
                      </a:endParaRPr>
                    </a:p>
                    <a:p>
                      <a:pPr marL="342900" lvl="0" indent="-342900" algn="l" fontAlgn="base">
                        <a:spcBef>
                          <a:spcPts val="600"/>
                        </a:spcBef>
                        <a:buFont typeface="Arial" panose="020B0604020202020204" pitchFamily="34" charset="0"/>
                        <a:buChar char="•"/>
                      </a:pPr>
                      <a:r>
                        <a:rPr lang="en-US" sz="1800" b="0" dirty="0">
                          <a:effectLst/>
                        </a:rPr>
                        <a:t>Mortgage holders who had a foreclosure in the past two years​</a:t>
                      </a:r>
                    </a:p>
                    <a:p>
                      <a:pPr marL="342900" lvl="0" indent="-342900" algn="l" fontAlgn="base">
                        <a:spcBef>
                          <a:spcPts val="600"/>
                        </a:spcBef>
                        <a:buFont typeface="Arial" panose="020B0604020202020204" pitchFamily="34" charset="0"/>
                        <a:buChar char="•"/>
                      </a:pPr>
                      <a:r>
                        <a:rPr lang="en-US" sz="1800" b="0" dirty="0">
                          <a:effectLst/>
                        </a:rPr>
                        <a:t>Residents with health insurance coverage</a:t>
                      </a:r>
                      <a:endParaRPr lang="en-US" sz="1440" b="0" dirty="0">
                        <a:effectLst/>
                      </a:endParaRPr>
                    </a:p>
                  </a:txBody>
                  <a:tcPr/>
                </a:tc>
                <a:tc>
                  <a:txBody>
                    <a:bodyPr/>
                    <a:lstStyle/>
                    <a:p>
                      <a:pPr marL="342900" lvl="0" indent="-342900" algn="l" fontAlgn="base">
                        <a:spcBef>
                          <a:spcPts val="600"/>
                        </a:spcBef>
                        <a:buFont typeface="Arial" panose="020B0604020202020204" pitchFamily="34" charset="0"/>
                        <a:buChar char="•"/>
                      </a:pPr>
                      <a:r>
                        <a:rPr lang="en-US" sz="1800" b="0" dirty="0">
                          <a:effectLst/>
                        </a:rPr>
                        <a:t>Median net worth (estimated)​</a:t>
                      </a:r>
                      <a:endParaRPr lang="en-US" sz="1440" b="0" dirty="0">
                        <a:effectLst/>
                      </a:endParaRPr>
                    </a:p>
                    <a:p>
                      <a:pPr marL="342900" lvl="0" indent="-342900" algn="l" fontAlgn="base">
                        <a:spcBef>
                          <a:spcPts val="600"/>
                        </a:spcBef>
                        <a:buFont typeface="Arial" panose="020B0604020202020204" pitchFamily="34" charset="0"/>
                        <a:buChar char="•"/>
                      </a:pPr>
                      <a:r>
                        <a:rPr lang="en-US" sz="1800" b="0" dirty="0">
                          <a:effectLst/>
                        </a:rPr>
                        <a:t>Homeownership rate​</a:t>
                      </a:r>
                      <a:endParaRPr lang="en-US" sz="1440" b="0" dirty="0">
                        <a:effectLst/>
                      </a:endParaRPr>
                    </a:p>
                    <a:p>
                      <a:pPr marL="342900" lvl="0" indent="-342900" algn="l" fontAlgn="base">
                        <a:spcBef>
                          <a:spcPts val="600"/>
                        </a:spcBef>
                        <a:buFont typeface="Arial" panose="020B0604020202020204" pitchFamily="34" charset="0"/>
                        <a:buChar char="•"/>
                      </a:pPr>
                      <a:r>
                        <a:rPr lang="en-US" sz="1800" b="0" dirty="0">
                          <a:effectLst/>
                        </a:rPr>
                        <a:t>Median home value among homeowners​</a:t>
                      </a:r>
                      <a:endParaRPr lang="en-US" sz="1440" b="0" i="0" dirty="0">
                        <a:solidFill>
                          <a:srgbClr val="494546"/>
                        </a:solidFill>
                        <a:effectLst/>
                        <a:latin typeface="Arial" panose="020B0604020202020204" pitchFamily="34" charset="0"/>
                      </a:endParaRPr>
                    </a:p>
                  </a:txBody>
                  <a:tcPr/>
                </a:tc>
                <a:extLst>
                  <a:ext uri="{0D108BD9-81ED-4DB2-BD59-A6C34878D82A}">
                    <a16:rowId xmlns:a16="http://schemas.microsoft.com/office/drawing/2014/main" val="3401702858"/>
                  </a:ext>
                </a:extLst>
              </a:tr>
            </a:tbl>
          </a:graphicData>
        </a:graphic>
      </p:graphicFrame>
      <p:sp>
        <p:nvSpPr>
          <p:cNvPr id="8" name="Text Placeholder 3">
            <a:extLst>
              <a:ext uri="{FF2B5EF4-FFF2-40B4-BE49-F238E27FC236}">
                <a16:creationId xmlns:a16="http://schemas.microsoft.com/office/drawing/2014/main" id="{75DF4A1B-2B91-303A-2154-966AB3061839}"/>
              </a:ext>
            </a:extLst>
          </p:cNvPr>
          <p:cNvSpPr txBox="1">
            <a:spLocks/>
          </p:cNvSpPr>
          <p:nvPr/>
        </p:nvSpPr>
        <p:spPr>
          <a:xfrm>
            <a:off x="819713" y="6095911"/>
            <a:ext cx="9951816" cy="227640"/>
          </a:xfrm>
          <a:prstGeom prst="rect">
            <a:avLst/>
          </a:prstGeom>
        </p:spPr>
        <p:txBody>
          <a:bodyPr vert="horz" lIns="0" tIns="0" rIns="0" bIns="9144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400" b="1"/>
              <a:t>Data Sources</a:t>
            </a:r>
            <a:r>
              <a:rPr lang="en-US" sz="1400"/>
              <a:t>: American Community Survey (ACS), Survey of Income and Program Participation (SIPP), Credit Bureau Data </a:t>
            </a:r>
            <a:endParaRPr lang="en-US" sz="1400">
              <a:cs typeface="Arial"/>
            </a:endParaRPr>
          </a:p>
        </p:txBody>
      </p:sp>
    </p:spTree>
    <p:extLst>
      <p:ext uri="{BB962C8B-B14F-4D97-AF65-F5344CB8AC3E}">
        <p14:creationId xmlns:p14="http://schemas.microsoft.com/office/powerpoint/2010/main" val="400958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93D62F-335D-31D0-FDE8-957DC342AB57}"/>
              </a:ext>
            </a:extLst>
          </p:cNvPr>
          <p:cNvSpPr>
            <a:spLocks noGrp="1"/>
          </p:cNvSpPr>
          <p:nvPr>
            <p:ph type="title"/>
          </p:nvPr>
        </p:nvSpPr>
        <p:spPr/>
        <p:txBody>
          <a:bodyPr/>
          <a:lstStyle/>
          <a:p>
            <a:r>
              <a:rPr lang="en-US">
                <a:ea typeface="Lato"/>
                <a:cs typeface="Lato"/>
              </a:rPr>
              <a:t>Financial Health Strategies</a:t>
            </a:r>
            <a:br>
              <a:rPr lang="en-US">
                <a:ea typeface="Lato"/>
                <a:cs typeface="Lato"/>
              </a:rPr>
            </a:br>
            <a:r>
              <a:rPr lang="en-US" sz="2400" b="0">
                <a:latin typeface="Arial"/>
                <a:cs typeface="Arial"/>
              </a:rPr>
              <a:t>City and community leaders from government, philanthropy, and practice can make a difference in residents’ financial lives</a:t>
            </a:r>
          </a:p>
        </p:txBody>
      </p:sp>
      <p:graphicFrame>
        <p:nvGraphicFramePr>
          <p:cNvPr id="7" name="Table 6">
            <a:extLst>
              <a:ext uri="{FF2B5EF4-FFF2-40B4-BE49-F238E27FC236}">
                <a16:creationId xmlns:a16="http://schemas.microsoft.com/office/drawing/2014/main" id="{FF606818-9992-64AD-22B7-63C52111296D}"/>
              </a:ext>
            </a:extLst>
          </p:cNvPr>
          <p:cNvGraphicFramePr>
            <a:graphicFrameLocks noGrp="1"/>
          </p:cNvGraphicFramePr>
          <p:nvPr>
            <p:extLst>
              <p:ext uri="{D42A27DB-BD31-4B8C-83A1-F6EECF244321}">
                <p14:modId xmlns:p14="http://schemas.microsoft.com/office/powerpoint/2010/main" val="3244931469"/>
              </p:ext>
            </p:extLst>
          </p:nvPr>
        </p:nvGraphicFramePr>
        <p:xfrm>
          <a:off x="596900" y="2045368"/>
          <a:ext cx="11137892" cy="3947228"/>
        </p:xfrm>
        <a:graphic>
          <a:graphicData uri="http://schemas.openxmlformats.org/drawingml/2006/table">
            <a:tbl>
              <a:tblPr firstRow="1" bandRow="1">
                <a:tableStyleId>{5C22544A-7EE6-4342-B048-85BDC9FD1C3A}</a:tableStyleId>
              </a:tblPr>
              <a:tblGrid>
                <a:gridCol w="3787846">
                  <a:extLst>
                    <a:ext uri="{9D8B030D-6E8A-4147-A177-3AD203B41FA5}">
                      <a16:colId xmlns:a16="http://schemas.microsoft.com/office/drawing/2014/main" val="896072157"/>
                    </a:ext>
                  </a:extLst>
                </a:gridCol>
                <a:gridCol w="3652283">
                  <a:extLst>
                    <a:ext uri="{9D8B030D-6E8A-4147-A177-3AD203B41FA5}">
                      <a16:colId xmlns:a16="http://schemas.microsoft.com/office/drawing/2014/main" val="4161889270"/>
                    </a:ext>
                  </a:extLst>
                </a:gridCol>
                <a:gridCol w="3697763">
                  <a:extLst>
                    <a:ext uri="{9D8B030D-6E8A-4147-A177-3AD203B41FA5}">
                      <a16:colId xmlns:a16="http://schemas.microsoft.com/office/drawing/2014/main" val="2166370186"/>
                    </a:ext>
                  </a:extLst>
                </a:gridCol>
              </a:tblGrid>
              <a:tr h="572734">
                <a:tc>
                  <a:txBody>
                    <a:bodyPr/>
                    <a:lstStyle/>
                    <a:p>
                      <a:pPr algn="l" fontAlgn="base"/>
                      <a:r>
                        <a:rPr lang="en-US" sz="1800" dirty="0">
                          <a:effectLst/>
                        </a:rPr>
                        <a:t>Daily Finances​</a:t>
                      </a:r>
                      <a:endParaRPr lang="en-US" b="1" i="0" dirty="0">
                        <a:solidFill>
                          <a:srgbClr val="FFFFFF"/>
                        </a:solidFill>
                        <a:effectLst/>
                      </a:endParaRPr>
                    </a:p>
                  </a:txBody>
                  <a:tcPr anchor="ctr"/>
                </a:tc>
                <a:tc>
                  <a:txBody>
                    <a:bodyPr/>
                    <a:lstStyle/>
                    <a:p>
                      <a:pPr algn="l" fontAlgn="base"/>
                      <a:r>
                        <a:rPr lang="en-US" sz="1800" dirty="0">
                          <a:effectLst/>
                        </a:rPr>
                        <a:t>Economic Resilience​</a:t>
                      </a:r>
                      <a:endParaRPr lang="en-US" b="1" i="0" dirty="0">
                        <a:solidFill>
                          <a:srgbClr val="FFFFFF"/>
                        </a:solidFill>
                        <a:effectLst/>
                      </a:endParaRPr>
                    </a:p>
                  </a:txBody>
                  <a:tcPr anchor="ctr"/>
                </a:tc>
                <a:tc>
                  <a:txBody>
                    <a:bodyPr/>
                    <a:lstStyle/>
                    <a:p>
                      <a:pPr algn="l" fontAlgn="base"/>
                      <a:r>
                        <a:rPr lang="en-US" sz="1800" dirty="0">
                          <a:effectLst/>
                        </a:rPr>
                        <a:t>Upward Mobility​</a:t>
                      </a:r>
                      <a:endParaRPr lang="en-US" b="1" i="0" dirty="0">
                        <a:solidFill>
                          <a:srgbClr val="FFFFFF"/>
                        </a:solidFill>
                        <a:effectLst/>
                      </a:endParaRPr>
                    </a:p>
                  </a:txBody>
                  <a:tcPr anchor="ctr"/>
                </a:tc>
                <a:extLst>
                  <a:ext uri="{0D108BD9-81ED-4DB2-BD59-A6C34878D82A}">
                    <a16:rowId xmlns:a16="http://schemas.microsoft.com/office/drawing/2014/main" val="144150817"/>
                  </a:ext>
                </a:extLst>
              </a:tr>
              <a:tr h="3374494">
                <a:tc>
                  <a:txBody>
                    <a:bodyPr/>
                    <a:lstStyle/>
                    <a:p>
                      <a:pPr marL="342900" lvl="0" indent="-342900" algn="l" fontAlgn="base">
                        <a:spcBef>
                          <a:spcPts val="600"/>
                        </a:spcBef>
                        <a:buFont typeface="Arial" panose="020B0604020202020204" pitchFamily="34" charset="0"/>
                        <a:buChar char="•"/>
                      </a:pPr>
                      <a:r>
                        <a:rPr lang="en-US" sz="1800" b="0" dirty="0">
                          <a:effectLst/>
                        </a:rPr>
                        <a:t>Help residents avoid and manage debt </a:t>
                      </a:r>
                      <a:endParaRPr lang="en-US" sz="1800" b="0">
                        <a:effectLst/>
                      </a:endParaRPr>
                    </a:p>
                    <a:p>
                      <a:pPr marL="342900" lvl="0" indent="-342900" algn="l" fontAlgn="base">
                        <a:spcBef>
                          <a:spcPts val="600"/>
                        </a:spcBef>
                        <a:buFont typeface="Arial" panose="020B0604020202020204" pitchFamily="34" charset="0"/>
                        <a:buChar char="•"/>
                      </a:pPr>
                      <a:r>
                        <a:rPr lang="en-US" sz="1800" b="0" dirty="0">
                          <a:effectLst/>
                        </a:rPr>
                        <a:t>Improve access to financial institutions</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1800" b="0" dirty="0">
                          <a:effectLst/>
                        </a:rPr>
                        <a:t>Ensure family-sustaining wages</a:t>
                      </a:r>
                    </a:p>
                    <a:p>
                      <a:pPr marL="342900" lvl="0" indent="-342900" algn="l" fontAlgn="base">
                        <a:spcBef>
                          <a:spcPts val="600"/>
                        </a:spcBef>
                        <a:buFont typeface="Arial" panose="020B0604020202020204" pitchFamily="34" charset="0"/>
                        <a:buChar char="•"/>
                      </a:pPr>
                      <a:r>
                        <a:rPr lang="en-US" sz="1800" b="0" dirty="0">
                          <a:effectLst/>
                        </a:rPr>
                        <a:t>Help residents manage transportation or utility costs</a:t>
                      </a:r>
                    </a:p>
                    <a:p>
                      <a:pPr marL="342900" lvl="0" indent="-342900" algn="l" fontAlgn="base">
                        <a:spcBef>
                          <a:spcPts val="600"/>
                        </a:spcBef>
                        <a:buFont typeface="Arial" panose="020B0604020202020204" pitchFamily="34" charset="0"/>
                        <a:buChar char="•"/>
                      </a:pPr>
                      <a:r>
                        <a:rPr lang="en-US" sz="1800" b="0" dirty="0">
                          <a:effectLst/>
                        </a:rPr>
                        <a:t>And more…. </a:t>
                      </a:r>
                    </a:p>
                  </a:txBody>
                  <a:tcPr/>
                </a:tc>
                <a:tc>
                  <a:txBody>
                    <a:bodyPr/>
                    <a:lstStyle/>
                    <a:p>
                      <a:pPr marL="342900" lvl="0" indent="-342900" algn="l" fontAlgn="base">
                        <a:spcBef>
                          <a:spcPts val="600"/>
                        </a:spcBef>
                        <a:buFont typeface="Arial" panose="020B0604020202020204" pitchFamily="34" charset="0"/>
                        <a:buChar char="•"/>
                      </a:pPr>
                      <a:r>
                        <a:rPr lang="en-US" sz="1800" b="0" dirty="0">
                          <a:effectLst/>
                        </a:rPr>
                        <a:t>Protect those at risk of eviction</a:t>
                      </a:r>
                    </a:p>
                    <a:p>
                      <a:pPr marL="342900" lvl="0" indent="-342900" algn="l" fontAlgn="base">
                        <a:spcBef>
                          <a:spcPts val="600"/>
                        </a:spcBef>
                        <a:buFont typeface="Arial" panose="020B0604020202020204" pitchFamily="34" charset="0"/>
                        <a:buChar char="•"/>
                      </a:pPr>
                      <a:r>
                        <a:rPr lang="en-US" sz="1800" b="0" dirty="0">
                          <a:effectLst/>
                        </a:rPr>
                        <a:t>Help residents build credit safely</a:t>
                      </a:r>
                    </a:p>
                    <a:p>
                      <a:pPr marL="342900" lvl="0" indent="-342900" algn="l" fontAlgn="base">
                        <a:spcBef>
                          <a:spcPts val="600"/>
                        </a:spcBef>
                        <a:buFont typeface="Arial" panose="020B0604020202020204" pitchFamily="34" charset="0"/>
                        <a:buChar char="•"/>
                      </a:pPr>
                      <a:r>
                        <a:rPr lang="en-US" sz="1800" b="0" dirty="0">
                          <a:effectLst/>
                        </a:rPr>
                        <a:t>Encourage savings </a:t>
                      </a:r>
                    </a:p>
                    <a:p>
                      <a:pPr marL="342900" lvl="0" indent="-342900" algn="l" fontAlgn="base">
                        <a:spcBef>
                          <a:spcPts val="600"/>
                        </a:spcBef>
                        <a:buFont typeface="Arial" panose="020B0604020202020204" pitchFamily="34" charset="0"/>
                        <a:buChar char="•"/>
                      </a:pPr>
                      <a:r>
                        <a:rPr lang="en-US" sz="1800" b="0" dirty="0">
                          <a:effectLst/>
                        </a:rPr>
                        <a:t>Promote health insurance coverage </a:t>
                      </a:r>
                    </a:p>
                    <a:p>
                      <a:pPr marL="342900" lvl="0" indent="-342900" algn="l" fontAlgn="base">
                        <a:spcBef>
                          <a:spcPts val="600"/>
                        </a:spcBef>
                        <a:buFont typeface="Arial" panose="020B0604020202020204" pitchFamily="34" charset="0"/>
                        <a:buChar char="•"/>
                      </a:pPr>
                      <a:r>
                        <a:rPr lang="en-US" sz="1800" b="0" dirty="0">
                          <a:effectLst/>
                        </a:rPr>
                        <a:t>Improve access to safety net programs </a:t>
                      </a:r>
                    </a:p>
                    <a:p>
                      <a:pPr marL="342900" lvl="0" indent="-342900" algn="l" fontAlgn="base">
                        <a:spcBef>
                          <a:spcPts val="600"/>
                        </a:spcBef>
                        <a:buFont typeface="Arial" panose="020B0604020202020204" pitchFamily="34" charset="0"/>
                        <a:buChar char="•"/>
                      </a:pPr>
                      <a:r>
                        <a:rPr lang="en-US" sz="1800" b="0" dirty="0">
                          <a:effectLst/>
                        </a:rPr>
                        <a:t>And more… </a:t>
                      </a:r>
                    </a:p>
                  </a:txBody>
                  <a:tcPr/>
                </a:tc>
                <a:tc>
                  <a:txBody>
                    <a:bodyPr/>
                    <a:lstStyle/>
                    <a:p>
                      <a:pPr marL="342900" lvl="0" indent="-342900" algn="l" fontAlgn="base">
                        <a:spcBef>
                          <a:spcPts val="600"/>
                        </a:spcBef>
                        <a:buFont typeface="Arial" panose="020B0604020202020204" pitchFamily="34" charset="0"/>
                        <a:buChar char="•"/>
                      </a:pPr>
                      <a:r>
                        <a:rPr lang="en-US" sz="1800" b="0" dirty="0">
                          <a:effectLst/>
                        </a:rPr>
                        <a:t>Help resident build wealth and assets </a:t>
                      </a:r>
                    </a:p>
                    <a:p>
                      <a:pPr marL="342900" lvl="0" indent="-342900" algn="l" fontAlgn="base">
                        <a:spcBef>
                          <a:spcPts val="600"/>
                        </a:spcBef>
                        <a:buFont typeface="Arial" panose="020B0604020202020204" pitchFamily="34" charset="0"/>
                        <a:buChar char="•"/>
                      </a:pPr>
                      <a:r>
                        <a:rPr lang="en-US" sz="1800" b="0" dirty="0">
                          <a:effectLst/>
                        </a:rPr>
                        <a:t>Promote homeownership &amp; protect homeowners</a:t>
                      </a:r>
                    </a:p>
                    <a:p>
                      <a:pPr marL="342900" lvl="0" indent="-342900" algn="l" fontAlgn="base">
                        <a:spcBef>
                          <a:spcPts val="600"/>
                        </a:spcBef>
                        <a:buFont typeface="Arial" panose="020B0604020202020204" pitchFamily="34" charset="0"/>
                        <a:buChar char="•"/>
                      </a:pPr>
                      <a:r>
                        <a:rPr lang="en-US" sz="1800" b="0" dirty="0">
                          <a:effectLst/>
                        </a:rPr>
                        <a:t>Resolve heirs’ property issues </a:t>
                      </a:r>
                    </a:p>
                    <a:p>
                      <a:pPr marL="342900" lvl="0" indent="-342900" algn="l" fontAlgn="base">
                        <a:spcBef>
                          <a:spcPts val="600"/>
                        </a:spcBef>
                        <a:buFont typeface="Arial" panose="020B0604020202020204" pitchFamily="34" charset="0"/>
                        <a:buChar char="•"/>
                      </a:pPr>
                      <a:r>
                        <a:rPr lang="en-US" sz="1800" b="0" dirty="0">
                          <a:effectLst/>
                        </a:rPr>
                        <a:t>Support small business growth &amp; recovery </a:t>
                      </a:r>
                    </a:p>
                    <a:p>
                      <a:pPr marL="342900" lvl="0" indent="-342900" algn="l" fontAlgn="base">
                        <a:spcBef>
                          <a:spcPts val="600"/>
                        </a:spcBef>
                        <a:buFont typeface="Arial" panose="020B0604020202020204" pitchFamily="34" charset="0"/>
                        <a:buChar char="•"/>
                      </a:pPr>
                      <a:r>
                        <a:rPr lang="en-US" sz="1800" b="0" dirty="0">
                          <a:effectLst/>
                        </a:rPr>
                        <a:t>And more… </a:t>
                      </a:r>
                    </a:p>
                  </a:txBody>
                  <a:tcPr/>
                </a:tc>
                <a:extLst>
                  <a:ext uri="{0D108BD9-81ED-4DB2-BD59-A6C34878D82A}">
                    <a16:rowId xmlns:a16="http://schemas.microsoft.com/office/drawing/2014/main" val="3401702858"/>
                  </a:ext>
                </a:extLst>
              </a:tr>
            </a:tbl>
          </a:graphicData>
        </a:graphic>
      </p:graphicFrame>
    </p:spTree>
    <p:extLst>
      <p:ext uri="{BB962C8B-B14F-4D97-AF65-F5344CB8AC3E}">
        <p14:creationId xmlns:p14="http://schemas.microsoft.com/office/powerpoint/2010/main" val="19773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
      <a:dk1>
        <a:srgbClr val="494546"/>
      </a:dk1>
      <a:lt1>
        <a:srgbClr val="FFFFFF"/>
      </a:lt1>
      <a:dk2>
        <a:srgbClr val="1A8ECE"/>
      </a:dk2>
      <a:lt2>
        <a:srgbClr val="FFFFFF"/>
      </a:lt2>
      <a:accent1>
        <a:srgbClr val="169CEC"/>
      </a:accent1>
      <a:accent2>
        <a:srgbClr val="C8C8C8"/>
      </a:accent2>
      <a:accent3>
        <a:srgbClr val="FCB300"/>
      </a:accent3>
      <a:accent4>
        <a:srgbClr val="E50178"/>
      </a:accent4>
      <a:accent5>
        <a:srgbClr val="44AD32"/>
      </a:accent5>
      <a:accent6>
        <a:srgbClr val="D31117"/>
      </a:accent6>
      <a:hlink>
        <a:srgbClr val="169CEC"/>
      </a:hlink>
      <a:folHlink>
        <a:srgbClr val="169CEC"/>
      </a:folHlink>
    </a:clrScheme>
    <a:fontScheme name="Urban">
      <a:majorFont>
        <a:latin typeface="Lat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8355FE9-FAAB-5446-8702-2315DAFC621D}" vid="{BA2ED854-785E-2548-AC2F-EF1190E7FD9D}"/>
    </a:ext>
  </a:extLst>
</a:theme>
</file>

<file path=ppt/theme/theme2.xml><?xml version="1.0" encoding="utf-8"?>
<a:theme xmlns:a="http://schemas.openxmlformats.org/drawingml/2006/main" name="Office Theme">
  <a:themeElements>
    <a:clrScheme name="Custom 2">
      <a:dk1>
        <a:srgbClr val="494546"/>
      </a:dk1>
      <a:lt1>
        <a:srgbClr val="FFFFFF"/>
      </a:lt1>
      <a:dk2>
        <a:srgbClr val="1A8ECE"/>
      </a:dk2>
      <a:lt2>
        <a:srgbClr val="FFFFFF"/>
      </a:lt2>
      <a:accent1>
        <a:srgbClr val="169CEC"/>
      </a:accent1>
      <a:accent2>
        <a:srgbClr val="C8C8C8"/>
      </a:accent2>
      <a:accent3>
        <a:srgbClr val="FCB300"/>
      </a:accent3>
      <a:accent4>
        <a:srgbClr val="E50178"/>
      </a:accent4>
      <a:accent5>
        <a:srgbClr val="44AD32"/>
      </a:accent5>
      <a:accent6>
        <a:srgbClr val="D31117"/>
      </a:accent6>
      <a:hlink>
        <a:srgbClr val="169CEC"/>
      </a:hlink>
      <a:folHlink>
        <a:srgbClr val="169CEC"/>
      </a:folHlink>
    </a:clrScheme>
    <a:fontScheme name="Urban">
      <a:majorFont>
        <a:latin typeface="Lat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8355FE9-FAAB-5446-8702-2315DAFC621D}" vid="{BA2ED854-785E-2548-AC2F-EF1190E7FD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94546"/>
    </a:dk1>
    <a:lt1>
      <a:srgbClr val="FFFFFF"/>
    </a:lt1>
    <a:dk2>
      <a:srgbClr val="1A8ECE"/>
    </a:dk2>
    <a:lt2>
      <a:srgbClr val="FFFFFF"/>
    </a:lt2>
    <a:accent1>
      <a:srgbClr val="169CEC"/>
    </a:accent1>
    <a:accent2>
      <a:srgbClr val="C8C8C8"/>
    </a:accent2>
    <a:accent3>
      <a:srgbClr val="FCB300"/>
    </a:accent3>
    <a:accent4>
      <a:srgbClr val="E50178"/>
    </a:accent4>
    <a:accent5>
      <a:srgbClr val="44AD32"/>
    </a:accent5>
    <a:accent6>
      <a:srgbClr val="D31117"/>
    </a:accent6>
    <a:hlink>
      <a:srgbClr val="169CEC"/>
    </a:hlink>
    <a:folHlink>
      <a:srgbClr val="169CEC"/>
    </a:folHlink>
  </a:clrScheme>
</a:themeOverride>
</file>

<file path=docProps/app.xml><?xml version="1.0" encoding="utf-8"?>
<Properties xmlns="http://schemas.openxmlformats.org/officeDocument/2006/extended-properties" xmlns:vt="http://schemas.openxmlformats.org/officeDocument/2006/docPropsVTypes">
  <Template/>
  <TotalTime>171</TotalTime>
  <Words>2051</Words>
  <Application>Microsoft Office PowerPoint</Application>
  <PresentationFormat>Widescreen</PresentationFormat>
  <Paragraphs>173</Paragraphs>
  <Slides>26</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Arial (body)</vt:lpstr>
      <vt:lpstr>Arial,Sans-Serif</vt:lpstr>
      <vt:lpstr>Calibri</vt:lpstr>
      <vt:lpstr>Lato</vt:lpstr>
      <vt:lpstr>Segoe UI</vt:lpstr>
      <vt:lpstr>Wingdings</vt:lpstr>
      <vt:lpstr>Office Theme</vt:lpstr>
      <vt:lpstr>Office Theme</vt:lpstr>
      <vt:lpstr>PowerPoint Presentation</vt:lpstr>
      <vt:lpstr>Financial Health is Important for your City</vt:lpstr>
      <vt:lpstr>Wealth inequality is increasing and needs bold solutions</vt:lpstr>
      <vt:lpstr>Wealth gaps by race and ethnicity are large  </vt:lpstr>
      <vt:lpstr>PowerPoint Presentation</vt:lpstr>
      <vt:lpstr>The Financial Health and Wealth Dashboard</vt:lpstr>
      <vt:lpstr>Understanding Financial Health Metrics and Why They Matter</vt:lpstr>
      <vt:lpstr>Financial Health Metrics We define financial health as a person’s ability to manage their daily finances, be resilient to economic shocks, and pursue opportunities for upward mobility.</vt:lpstr>
      <vt:lpstr>Financial Health Strategies City and community leaders from government, philanthropy, and practice can make a difference in residents’ financial lives</vt:lpstr>
      <vt:lpstr>Selecting Your Data View: PUMA vs. City-Level Data</vt:lpstr>
      <vt:lpstr>PUMA Level Data:</vt:lpstr>
      <vt:lpstr>City-Level Data:</vt:lpstr>
      <vt:lpstr>PowerPoint Presentation</vt:lpstr>
      <vt:lpstr>Residents in majority-Black neighborhoods are more likely to face the burden of debt</vt:lpstr>
      <vt:lpstr>63 percent of Louisville residents have $2,000 in emergency savings to help buffer economic shocks  </vt:lpstr>
      <vt:lpstr>Wealth is concentrated in the eastern regions of the Louisville  </vt:lpstr>
      <vt:lpstr>PowerPoint Presentation</vt:lpstr>
      <vt:lpstr>Residents in majority-Black neighborhoods are more likely to face the burden of debt</vt:lpstr>
      <vt:lpstr>61 percent of Columbus residents have $2,000 in emergency savings to help buffer economic shocks  </vt:lpstr>
      <vt:lpstr>Wealth is concentrated in the northwest and far northeast regions of the Columbus  </vt:lpstr>
      <vt:lpstr>PowerPoint Presentation</vt:lpstr>
      <vt:lpstr>Practitioners can use the data and strategies to:</vt:lpstr>
      <vt:lpstr>PowerPoint Presentation</vt:lpstr>
      <vt:lpstr>Guiding Questions: Using Data to Inform Strategies and Solutions</vt:lpstr>
      <vt:lpstr>Exploratory Activity</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Zhong, Mingli</dc:creator>
  <cp:lastModifiedBy>Leah Hendey</cp:lastModifiedBy>
  <cp:revision>85</cp:revision>
  <dcterms:created xsi:type="dcterms:W3CDTF">2021-10-20T15:07:02Z</dcterms:created>
  <dcterms:modified xsi:type="dcterms:W3CDTF">2024-09-19T18:18:40Z</dcterms:modified>
</cp:coreProperties>
</file>