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877" r:id="rId2"/>
    <p:sldId id="506" r:id="rId3"/>
    <p:sldId id="884" r:id="rId4"/>
    <p:sldId id="867" r:id="rId5"/>
    <p:sldId id="868" r:id="rId6"/>
    <p:sldId id="878" r:id="rId7"/>
    <p:sldId id="263" r:id="rId8"/>
    <p:sldId id="880" r:id="rId9"/>
    <p:sldId id="872" r:id="rId10"/>
    <p:sldId id="882" r:id="rId11"/>
    <p:sldId id="870" r:id="rId12"/>
    <p:sldId id="881" r:id="rId13"/>
    <p:sldId id="871" r:id="rId14"/>
    <p:sldId id="883" r:id="rId15"/>
    <p:sldId id="876" r:id="rId16"/>
    <p:sldId id="879" r:id="rId17"/>
    <p:sldId id="874"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2F45"/>
    <a:srgbClr val="B9DFF2"/>
    <a:srgbClr val="00B050"/>
    <a:srgbClr val="868686"/>
    <a:srgbClr val="F1C12B"/>
    <a:srgbClr val="CC6666"/>
    <a:srgbClr val="F67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2569D-B59C-4CB5-A6F1-30BA9DA0CB65}" v="17" dt="2024-09-21T20:01:51.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5763" autoAdjust="0"/>
  </p:normalViewPr>
  <p:slideViewPr>
    <p:cSldViewPr>
      <p:cViewPr>
        <p:scale>
          <a:sx n="100" d="100"/>
          <a:sy n="100" d="100"/>
        </p:scale>
        <p:origin x="1308" y="6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ar Gardere" userId="8347083e-323c-4b9f-b41d-667b902b90ba" providerId="ADAL" clId="{CAD2569D-B59C-4CB5-A6F1-30BA9DA0CB65}"/>
    <pc:docChg chg="undo redo custSel modSld sldOrd">
      <pc:chgData name="Lamar Gardere" userId="8347083e-323c-4b9f-b41d-667b902b90ba" providerId="ADAL" clId="{CAD2569D-B59C-4CB5-A6F1-30BA9DA0CB65}" dt="2024-09-21T20:06:30.328" v="1882" actId="20577"/>
      <pc:docMkLst>
        <pc:docMk/>
      </pc:docMkLst>
      <pc:sldChg chg="modSp">
        <pc:chgData name="Lamar Gardere" userId="8347083e-323c-4b9f-b41d-667b902b90ba" providerId="ADAL" clId="{CAD2569D-B59C-4CB5-A6F1-30BA9DA0CB65}" dt="2024-09-21T19:59:57.373" v="1666" actId="404"/>
        <pc:sldMkLst>
          <pc:docMk/>
          <pc:sldMk cId="2724608826" sldId="868"/>
        </pc:sldMkLst>
        <pc:spChg chg="mod">
          <ac:chgData name="Lamar Gardere" userId="8347083e-323c-4b9f-b41d-667b902b90ba" providerId="ADAL" clId="{CAD2569D-B59C-4CB5-A6F1-30BA9DA0CB65}" dt="2024-09-21T19:59:57.373" v="1666" actId="404"/>
          <ac:spMkLst>
            <pc:docMk/>
            <pc:sldMk cId="2724608826" sldId="868"/>
            <ac:spMk id="4" creationId="{9E00C5EA-6E2A-683C-DFA2-9410E076645A}"/>
          </ac:spMkLst>
        </pc:spChg>
      </pc:sldChg>
      <pc:sldChg chg="ord">
        <pc:chgData name="Lamar Gardere" userId="8347083e-323c-4b9f-b41d-667b902b90ba" providerId="ADAL" clId="{CAD2569D-B59C-4CB5-A6F1-30BA9DA0CB65}" dt="2024-09-21T19:27:27.383" v="299"/>
        <pc:sldMkLst>
          <pc:docMk/>
          <pc:sldMk cId="4190481109" sldId="872"/>
        </pc:sldMkLst>
      </pc:sldChg>
      <pc:sldChg chg="modSp mod">
        <pc:chgData name="Lamar Gardere" userId="8347083e-323c-4b9f-b41d-667b902b90ba" providerId="ADAL" clId="{CAD2569D-B59C-4CB5-A6F1-30BA9DA0CB65}" dt="2024-09-21T20:03:17.313" v="1747" actId="6549"/>
        <pc:sldMkLst>
          <pc:docMk/>
          <pc:sldMk cId="2243105" sldId="880"/>
        </pc:sldMkLst>
        <pc:spChg chg="mod">
          <ac:chgData name="Lamar Gardere" userId="8347083e-323c-4b9f-b41d-667b902b90ba" providerId="ADAL" clId="{CAD2569D-B59C-4CB5-A6F1-30BA9DA0CB65}" dt="2024-09-21T20:03:17.313" v="1747" actId="6549"/>
          <ac:spMkLst>
            <pc:docMk/>
            <pc:sldMk cId="2243105" sldId="880"/>
            <ac:spMk id="4" creationId="{00000000-0000-0000-0000-000000000000}"/>
          </ac:spMkLst>
        </pc:spChg>
      </pc:sldChg>
      <pc:sldChg chg="modSp mod">
        <pc:chgData name="Lamar Gardere" userId="8347083e-323c-4b9f-b41d-667b902b90ba" providerId="ADAL" clId="{CAD2569D-B59C-4CB5-A6F1-30BA9DA0CB65}" dt="2024-09-21T20:05:44.862" v="1878" actId="6549"/>
        <pc:sldMkLst>
          <pc:docMk/>
          <pc:sldMk cId="3258321820" sldId="881"/>
        </pc:sldMkLst>
        <pc:spChg chg="mod">
          <ac:chgData name="Lamar Gardere" userId="8347083e-323c-4b9f-b41d-667b902b90ba" providerId="ADAL" clId="{CAD2569D-B59C-4CB5-A6F1-30BA9DA0CB65}" dt="2024-09-21T20:05:44.862" v="1878" actId="6549"/>
          <ac:spMkLst>
            <pc:docMk/>
            <pc:sldMk cId="3258321820" sldId="881"/>
            <ac:spMk id="4" creationId="{00000000-0000-0000-0000-000000000000}"/>
          </ac:spMkLst>
        </pc:spChg>
      </pc:sldChg>
      <pc:sldChg chg="modSp mod ord">
        <pc:chgData name="Lamar Gardere" userId="8347083e-323c-4b9f-b41d-667b902b90ba" providerId="ADAL" clId="{CAD2569D-B59C-4CB5-A6F1-30BA9DA0CB65}" dt="2024-09-21T20:04:38.399" v="1840" actId="20577"/>
        <pc:sldMkLst>
          <pc:docMk/>
          <pc:sldMk cId="1470091397" sldId="882"/>
        </pc:sldMkLst>
        <pc:spChg chg="mod">
          <ac:chgData name="Lamar Gardere" userId="8347083e-323c-4b9f-b41d-667b902b90ba" providerId="ADAL" clId="{CAD2569D-B59C-4CB5-A6F1-30BA9DA0CB65}" dt="2024-09-21T20:04:38.399" v="1840" actId="20577"/>
          <ac:spMkLst>
            <pc:docMk/>
            <pc:sldMk cId="1470091397" sldId="882"/>
            <ac:spMk id="4" creationId="{00000000-0000-0000-0000-000000000000}"/>
          </ac:spMkLst>
        </pc:spChg>
      </pc:sldChg>
      <pc:sldChg chg="modSp mod">
        <pc:chgData name="Lamar Gardere" userId="8347083e-323c-4b9f-b41d-667b902b90ba" providerId="ADAL" clId="{CAD2569D-B59C-4CB5-A6F1-30BA9DA0CB65}" dt="2024-09-21T20:06:30.328" v="1882" actId="20577"/>
        <pc:sldMkLst>
          <pc:docMk/>
          <pc:sldMk cId="2350061115" sldId="883"/>
        </pc:sldMkLst>
        <pc:spChg chg="mod">
          <ac:chgData name="Lamar Gardere" userId="8347083e-323c-4b9f-b41d-667b902b90ba" providerId="ADAL" clId="{CAD2569D-B59C-4CB5-A6F1-30BA9DA0CB65}" dt="2024-09-21T20:06:30.328" v="1882" actId="20577"/>
          <ac:spMkLst>
            <pc:docMk/>
            <pc:sldMk cId="2350061115" sldId="883"/>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2C11AD4-0E7B-4222-98FD-FD14898A3277}" type="datetimeFigureOut">
              <a:rPr lang="en-US"/>
              <a:pPr>
                <a:defRPr/>
              </a:pPr>
              <a:t>9/19/2024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EFDD6782-ED9D-4B1D-975C-11BB631B1613}" type="slidenum">
              <a:rPr lang="en-US" altLang="en-US"/>
              <a:pPr/>
              <a:t>‹#›</a:t>
            </a:fld>
            <a:endParaRPr lang="en-US" altLang="en-US"/>
          </a:p>
        </p:txBody>
      </p:sp>
    </p:spTree>
    <p:extLst>
      <p:ext uri="{BB962C8B-B14F-4D97-AF65-F5344CB8AC3E}">
        <p14:creationId xmlns:p14="http://schemas.microsoft.com/office/powerpoint/2010/main" val="392995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E80E6F3-684E-4B9E-8517-3BC76D3C063E}" type="datetimeFigureOut">
              <a:rPr lang="en-US"/>
              <a:pPr>
                <a:defRPr/>
              </a:pPr>
              <a:t>9/19/2024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50753581-247E-45BD-93A9-4A6BC97C8D1E}" type="slidenum">
              <a:rPr lang="en-US" altLang="en-US"/>
              <a:pPr/>
              <a:t>‹#›</a:t>
            </a:fld>
            <a:endParaRPr lang="en-US" altLang="en-US"/>
          </a:p>
        </p:txBody>
      </p:sp>
    </p:spTree>
    <p:extLst>
      <p:ext uri="{BB962C8B-B14F-4D97-AF65-F5344CB8AC3E}">
        <p14:creationId xmlns:p14="http://schemas.microsoft.com/office/powerpoint/2010/main" val="179772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acknowledge our staff: Allison Plyer, Rachel Weinstein, Keisha Smith, Jenna Losh, Erica Amrine, Robby Habans, </a:t>
            </a:r>
            <a:r>
              <a:rPr lang="en-US"/>
              <a:t>Dabne Whitemore.</a:t>
            </a:r>
            <a:endParaRPr lang="en-US" dirty="0"/>
          </a:p>
        </p:txBody>
      </p:sp>
      <p:sp>
        <p:nvSpPr>
          <p:cNvPr id="4" name="Slide Number Placeholder 3"/>
          <p:cNvSpPr>
            <a:spLocks noGrp="1"/>
          </p:cNvSpPr>
          <p:nvPr>
            <p:ph type="sldNum" sz="quarter" idx="10"/>
          </p:nvPr>
        </p:nvSpPr>
        <p:spPr/>
        <p:txBody>
          <a:bodyPr/>
          <a:lstStyle/>
          <a:p>
            <a:pPr>
              <a:defRPr/>
            </a:pPr>
            <a:fld id="{271AE434-DDCF-418A-85DD-DE3A9F01265A}" type="slidenum">
              <a:rPr lang="en-US" altLang="en-US" smtClean="0"/>
              <a:pPr>
                <a:defRPr/>
              </a:pPr>
              <a:t>2</a:t>
            </a:fld>
            <a:endParaRPr lang="en-US" altLang="en-US"/>
          </a:p>
        </p:txBody>
      </p:sp>
    </p:spTree>
    <p:extLst>
      <p:ext uri="{BB962C8B-B14F-4D97-AF65-F5344CB8AC3E}">
        <p14:creationId xmlns:p14="http://schemas.microsoft.com/office/powerpoint/2010/main" val="2924145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Estimates by The Data Center, based on the 2018 Survey of Income and Program Participation and the 2018 American Community Survey</a:t>
            </a:r>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13</a:t>
            </a:fld>
            <a:endParaRPr lang="en-US" altLang="en-US"/>
          </a:p>
        </p:txBody>
      </p:sp>
    </p:spTree>
    <p:extLst>
      <p:ext uri="{BB962C8B-B14F-4D97-AF65-F5344CB8AC3E}">
        <p14:creationId xmlns:p14="http://schemas.microsoft.com/office/powerpoint/2010/main" val="351602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Estimates by The Data Center, based on the 2018 Survey of Income and Program Participation and the 2018 American Community Survey</a:t>
            </a:r>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14</a:t>
            </a:fld>
            <a:endParaRPr lang="en-US" altLang="en-US"/>
          </a:p>
        </p:txBody>
      </p:sp>
    </p:spTree>
    <p:extLst>
      <p:ext uri="{BB962C8B-B14F-4D97-AF65-F5344CB8AC3E}">
        <p14:creationId xmlns:p14="http://schemas.microsoft.com/office/powerpoint/2010/main" val="88435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17</a:t>
            </a:fld>
            <a:endParaRPr lang="en-US" altLang="en-US"/>
          </a:p>
        </p:txBody>
      </p:sp>
    </p:spTree>
    <p:extLst>
      <p:ext uri="{BB962C8B-B14F-4D97-AF65-F5344CB8AC3E}">
        <p14:creationId xmlns:p14="http://schemas.microsoft.com/office/powerpoint/2010/main" val="3465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4</a:t>
            </a:fld>
            <a:endParaRPr lang="en-US" altLang="en-US"/>
          </a:p>
        </p:txBody>
      </p:sp>
    </p:spTree>
    <p:extLst>
      <p:ext uri="{BB962C8B-B14F-4D97-AF65-F5344CB8AC3E}">
        <p14:creationId xmlns:p14="http://schemas.microsoft.com/office/powerpoint/2010/main" val="240735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5</a:t>
            </a:fld>
            <a:endParaRPr lang="en-US" altLang="en-US"/>
          </a:p>
        </p:txBody>
      </p:sp>
    </p:spTree>
    <p:extLst>
      <p:ext uri="{BB962C8B-B14F-4D97-AF65-F5344CB8AC3E}">
        <p14:creationId xmlns:p14="http://schemas.microsoft.com/office/powerpoint/2010/main" val="171448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Estimates by The Data Center, based on the 2018 Survey of Income and Program Participation and the 2018 American Community Survey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graphic illustrates why I don’t call it the racial wealth gap. Wealth disparities transcend race though are still well predicted by race. The lower third of the wealth distribution looks the same regardless of race, though we will see that some of that has to do with age.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753581-247E-45BD-93A9-4A6BC97C8D1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687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Estimates by The Data Center, based on the 2018 Survey of Income and Program Participation and the 2018 American Community Survey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graphic illustrates why I don’t call it the racial wealth gap. Wealth disparities transcend race though are still well predicted by race. The lower third of the wealth distribution looks the same regardless of race, though we will see that some of that has to do with age.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753581-247E-45BD-93A9-4A6BC97C8D1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0658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9</a:t>
            </a:fld>
            <a:endParaRPr lang="en-US" altLang="en-US"/>
          </a:p>
        </p:txBody>
      </p:sp>
    </p:spTree>
    <p:extLst>
      <p:ext uri="{BB962C8B-B14F-4D97-AF65-F5344CB8AC3E}">
        <p14:creationId xmlns:p14="http://schemas.microsoft.com/office/powerpoint/2010/main" val="412768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10</a:t>
            </a:fld>
            <a:endParaRPr lang="en-US" altLang="en-US"/>
          </a:p>
        </p:txBody>
      </p:sp>
    </p:spTree>
    <p:extLst>
      <p:ext uri="{BB962C8B-B14F-4D97-AF65-F5344CB8AC3E}">
        <p14:creationId xmlns:p14="http://schemas.microsoft.com/office/powerpoint/2010/main" val="374878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Estimates by The Data Center, based on the 2018 Survey of Income and Program Participation and the 2018 American Community Survey</a:t>
            </a:r>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11</a:t>
            </a:fld>
            <a:endParaRPr lang="en-US" altLang="en-US"/>
          </a:p>
        </p:txBody>
      </p:sp>
    </p:spTree>
    <p:extLst>
      <p:ext uri="{BB962C8B-B14F-4D97-AF65-F5344CB8AC3E}">
        <p14:creationId xmlns:p14="http://schemas.microsoft.com/office/powerpoint/2010/main" val="392083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Estimates by The Data Center, based on the 2018 Survey of Income and Program Participation and the 2018 American Community Survey</a:t>
            </a:r>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12</a:t>
            </a:fld>
            <a:endParaRPr lang="en-US" altLang="en-US"/>
          </a:p>
        </p:txBody>
      </p:sp>
    </p:spTree>
    <p:extLst>
      <p:ext uri="{BB962C8B-B14F-4D97-AF65-F5344CB8AC3E}">
        <p14:creationId xmlns:p14="http://schemas.microsoft.com/office/powerpoint/2010/main" val="2074109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F45"/>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rcRect l="6989" t="20000" r="5511" b="20625"/>
          <a:stretch>
            <a:fillRect/>
          </a:stretch>
        </p:blipFill>
        <p:spPr bwMode="auto">
          <a:xfrm>
            <a:off x="2743200" y="286544"/>
            <a:ext cx="36576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0"/>
          </p:nvPr>
        </p:nvSpPr>
        <p:spPr>
          <a:xfrm>
            <a:off x="6858000" y="6416675"/>
            <a:ext cx="2133600" cy="365125"/>
          </a:xfrm>
        </p:spPr>
        <p:txBody>
          <a:bodyPr/>
          <a:lstStyle>
            <a:lvl1pPr algn="r">
              <a:defRPr/>
            </a:lvl1pPr>
          </a:lstStyle>
          <a:p>
            <a:pPr>
              <a:defRPr/>
            </a:pPr>
            <a:fld id="{D95DE459-877A-498E-BBF4-E21A5A74A807}" type="datetime1">
              <a:rPr lang="en-US" smtClean="0"/>
              <a:t>9/19/2024</a:t>
            </a:fld>
            <a:endParaRPr lang="en-US" dirty="0"/>
          </a:p>
        </p:txBody>
      </p:sp>
      <p:sp>
        <p:nvSpPr>
          <p:cNvPr id="11" name="Text Placeholder 10"/>
          <p:cNvSpPr>
            <a:spLocks noGrp="1"/>
          </p:cNvSpPr>
          <p:nvPr>
            <p:ph type="body" sz="quarter" idx="11" hasCustomPrompt="1"/>
          </p:nvPr>
        </p:nvSpPr>
        <p:spPr>
          <a:xfrm>
            <a:off x="76200" y="6153150"/>
            <a:ext cx="5181600" cy="628650"/>
          </a:xfrm>
        </p:spPr>
        <p:txBody>
          <a:bodyPr/>
          <a:lstStyle>
            <a:lvl1pPr marL="0" indent="0">
              <a:buNone/>
              <a:defRPr sz="2000" baseline="0">
                <a:solidFill>
                  <a:srgbClr val="002F45"/>
                </a:solidFill>
              </a:defRPr>
            </a:lvl1pPr>
          </a:lstStyle>
          <a:p>
            <a:pPr lvl="0"/>
            <a:r>
              <a:rPr lang="en-US" dirty="0"/>
              <a:t>Click to add presenter name, title, and email address</a:t>
            </a:r>
          </a:p>
        </p:txBody>
      </p:sp>
      <p:sp>
        <p:nvSpPr>
          <p:cNvPr id="13" name="TextBox 12"/>
          <p:cNvSpPr txBox="1"/>
          <p:nvPr userDrawn="1"/>
        </p:nvSpPr>
        <p:spPr>
          <a:xfrm>
            <a:off x="76200" y="5638800"/>
            <a:ext cx="2743200" cy="338554"/>
          </a:xfrm>
          <a:prstGeom prst="rect">
            <a:avLst/>
          </a:prstGeom>
          <a:noFill/>
        </p:spPr>
        <p:txBody>
          <a:bodyPr wrap="square" rtlCol="0">
            <a:spAutoFit/>
          </a:bodyPr>
          <a:lstStyle/>
          <a:p>
            <a:r>
              <a:rPr lang="en-US" sz="1600" dirty="0">
                <a:solidFill>
                  <a:srgbClr val="002F45"/>
                </a:solidFill>
                <a:latin typeface="+mn-lt"/>
              </a:rPr>
              <a:t>Presented by:</a:t>
            </a:r>
          </a:p>
        </p:txBody>
      </p:sp>
    </p:spTree>
    <p:extLst>
      <p:ext uri="{BB962C8B-B14F-4D97-AF65-F5344CB8AC3E}">
        <p14:creationId xmlns:p14="http://schemas.microsoft.com/office/powerpoint/2010/main" val="798571921"/>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0" name="Title Placeholder 1"/>
          <p:cNvSpPr>
            <a:spLocks noGrp="1"/>
          </p:cNvSpPr>
          <p:nvPr>
            <p:ph type="title"/>
          </p:nvPr>
        </p:nvSpPr>
        <p:spPr bwMode="auto">
          <a:xfrm>
            <a:off x="0" y="274638"/>
            <a:ext cx="9144000" cy="914400"/>
          </a:xfrm>
          <a:prstGeom prst="rect">
            <a:avLst/>
          </a:prstGeom>
          <a:solidFill>
            <a:srgbClr val="002F45"/>
          </a:solidFill>
          <a:ln>
            <a:noFill/>
          </a:ln>
        </p:spPr>
        <p:txBody>
          <a:bodyPr vert="horz" wrap="square" lIns="91440" tIns="45720" rIns="91440" bIns="45720" numCol="1" anchor="ctr" anchorCtr="0" compatLnSpc="1">
            <a:prstTxWarp prst="textNoShape">
              <a:avLst/>
            </a:prstTxWarp>
          </a:bodyPr>
          <a:lstStyle>
            <a:lvl1pPr algn="l">
              <a:defRPr>
                <a:solidFill>
                  <a:srgbClr val="B9DFF2"/>
                </a:solidFill>
              </a:defRPr>
            </a:lvl1pPr>
          </a:lstStyle>
          <a:p>
            <a:pPr lvl="0"/>
            <a:r>
              <a:rPr lang="en-US" altLang="en-US"/>
              <a:t>Click to edit Master title style</a:t>
            </a:r>
          </a:p>
        </p:txBody>
      </p:sp>
    </p:spTree>
    <p:extLst>
      <p:ext uri="{BB962C8B-B14F-4D97-AF65-F5344CB8AC3E}">
        <p14:creationId xmlns:p14="http://schemas.microsoft.com/office/powerpoint/2010/main" val="370639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1"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167864752"/>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7" name="Title Placeholder 1"/>
          <p:cNvSpPr>
            <a:spLocks noGrp="1"/>
          </p:cNvSpPr>
          <p:nvPr>
            <p:ph type="title"/>
          </p:nvPr>
        </p:nvSpPr>
        <p:spPr bwMode="auto">
          <a:xfrm>
            <a:off x="0" y="274638"/>
            <a:ext cx="9144000" cy="914400"/>
          </a:xfrm>
          <a:prstGeom prst="rect">
            <a:avLst/>
          </a:prstGeom>
          <a:solidFill>
            <a:srgbClr val="002F45"/>
          </a:solidFill>
          <a:ln>
            <a:noFill/>
          </a:ln>
        </p:spPr>
        <p:txBody>
          <a:bodyPr vert="horz" wrap="square" lIns="91440" tIns="45720" rIns="91440" bIns="45720" numCol="1" anchor="ctr" anchorCtr="0" compatLnSpc="1">
            <a:prstTxWarp prst="textNoShape">
              <a:avLst/>
            </a:prstTxWarp>
          </a:bodyPr>
          <a:lstStyle>
            <a:lvl1pPr algn="l">
              <a:defRPr>
                <a:solidFill>
                  <a:srgbClr val="B9DFF2"/>
                </a:solidFill>
              </a:defRPr>
            </a:lvl1pPr>
          </a:lstStyle>
          <a:p>
            <a:pPr lvl="0"/>
            <a:r>
              <a:rPr lang="en-US" altLang="en-US"/>
              <a:t>Click to edit Master title style</a:t>
            </a:r>
          </a:p>
        </p:txBody>
      </p:sp>
    </p:spTree>
    <p:extLst>
      <p:ext uri="{BB962C8B-B14F-4D97-AF65-F5344CB8AC3E}">
        <p14:creationId xmlns:p14="http://schemas.microsoft.com/office/powerpoint/2010/main" val="416938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6" name="Title Placeholder 1"/>
          <p:cNvSpPr>
            <a:spLocks noGrp="1"/>
          </p:cNvSpPr>
          <p:nvPr>
            <p:ph type="title"/>
          </p:nvPr>
        </p:nvSpPr>
        <p:spPr bwMode="auto">
          <a:xfrm>
            <a:off x="0" y="274638"/>
            <a:ext cx="9144000" cy="914400"/>
          </a:xfrm>
          <a:prstGeom prst="rect">
            <a:avLst/>
          </a:prstGeom>
          <a:solidFill>
            <a:srgbClr val="002F45"/>
          </a:solidFill>
          <a:ln>
            <a:noFill/>
          </a:ln>
        </p:spPr>
        <p:txBody>
          <a:bodyPr vert="horz" wrap="square" lIns="91440" tIns="45720" rIns="91440" bIns="45720" numCol="1" anchor="ctr" anchorCtr="0" compatLnSpc="1">
            <a:prstTxWarp prst="textNoShape">
              <a:avLst/>
            </a:prstTxWarp>
          </a:bodyPr>
          <a:lstStyle>
            <a:lvl1pPr algn="l">
              <a:defRPr>
                <a:solidFill>
                  <a:srgbClr val="B9DFF2"/>
                </a:solidFill>
              </a:defRPr>
            </a:lvl1pPr>
          </a:lstStyle>
          <a:p>
            <a:pPr lvl="0"/>
            <a:r>
              <a:rPr lang="en-US" altLang="en-US"/>
              <a:t>Click to edit Master title style</a:t>
            </a:r>
          </a:p>
        </p:txBody>
      </p:sp>
    </p:spTree>
    <p:extLst>
      <p:ext uri="{BB962C8B-B14F-4D97-AF65-F5344CB8AC3E}">
        <p14:creationId xmlns:p14="http://schemas.microsoft.com/office/powerpoint/2010/main" val="17009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4"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1" name="Title Placeholder 1"/>
          <p:cNvSpPr>
            <a:spLocks noGrp="1"/>
          </p:cNvSpPr>
          <p:nvPr>
            <p:ph type="title"/>
          </p:nvPr>
        </p:nvSpPr>
        <p:spPr bwMode="auto">
          <a:xfrm>
            <a:off x="0" y="274638"/>
            <a:ext cx="9144000" cy="914400"/>
          </a:xfrm>
          <a:prstGeom prst="rect">
            <a:avLst/>
          </a:prstGeom>
          <a:solidFill>
            <a:srgbClr val="002F45"/>
          </a:solidFill>
          <a:ln>
            <a:noFill/>
          </a:ln>
        </p:spPr>
        <p:txBody>
          <a:bodyPr vert="horz" wrap="square" lIns="91440" tIns="45720" rIns="91440" bIns="45720" numCol="1" anchor="ctr" anchorCtr="0" compatLnSpc="1">
            <a:prstTxWarp prst="textNoShape">
              <a:avLst/>
            </a:prstTxWarp>
          </a:bodyPr>
          <a:lstStyle>
            <a:lvl1pPr algn="ctr">
              <a:defRPr>
                <a:solidFill>
                  <a:srgbClr val="B9DFF2"/>
                </a:solidFill>
              </a:defRPr>
            </a:lvl1pPr>
          </a:lstStyle>
          <a:p>
            <a:pPr lvl="0"/>
            <a:r>
              <a:rPr lang="en-US" altLang="en-US"/>
              <a:t>Click to edit Master title style</a:t>
            </a:r>
          </a:p>
        </p:txBody>
      </p:sp>
    </p:spTree>
    <p:extLst>
      <p:ext uri="{BB962C8B-B14F-4D97-AF65-F5344CB8AC3E}">
        <p14:creationId xmlns:p14="http://schemas.microsoft.com/office/powerpoint/2010/main" val="129034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3"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Tree>
    <p:extLst>
      <p:ext uri="{BB962C8B-B14F-4D97-AF65-F5344CB8AC3E}">
        <p14:creationId xmlns:p14="http://schemas.microsoft.com/office/powerpoint/2010/main" val="14518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2" name="Title 1"/>
          <p:cNvSpPr>
            <a:spLocks noGrp="1"/>
          </p:cNvSpPr>
          <p:nvPr>
            <p:ph type="title"/>
          </p:nvPr>
        </p:nvSpPr>
        <p:spPr>
          <a:xfrm>
            <a:off x="457200" y="273050"/>
            <a:ext cx="3008313" cy="1162050"/>
          </a:xfrm>
          <a:solidFill>
            <a:srgbClr val="002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lang="en-US" sz="2400">
                <a:solidFill>
                  <a:srgbClr val="B9DFF2"/>
                </a:solidFill>
                <a:latin typeface="Asap" pitchFamily="2" charset="0"/>
              </a:defRPr>
            </a:lvl1pPr>
          </a:lstStyle>
          <a:p>
            <a:pPr lvl="0"/>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Tree>
    <p:extLst>
      <p:ext uri="{BB962C8B-B14F-4D97-AF65-F5344CB8AC3E}">
        <p14:creationId xmlns:p14="http://schemas.microsoft.com/office/powerpoint/2010/main" val="30729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txBox="1">
            <a:spLocks/>
          </p:cNvSpPr>
          <p:nvPr userDrawn="1"/>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898989"/>
                </a:solidFill>
                <a:latin typeface="Asap" pitchFamily="2"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186D5E1-BF92-4693-A5AD-8723DA0A444E}" type="slidenum">
              <a:rPr lang="en-US" altLang="en-US" smtClean="0"/>
              <a:pPr/>
              <a:t>‹#›</a:t>
            </a:fld>
            <a:endParaRPr lang="en-US" altLang="en-US" dirty="0"/>
          </a:p>
        </p:txBody>
      </p:sp>
      <p:sp>
        <p:nvSpPr>
          <p:cNvPr id="9" name="Date Placeholder 3"/>
          <p:cNvSpPr>
            <a:spLocks noGrp="1"/>
          </p:cNvSpPr>
          <p:nvPr>
            <p:ph type="dt" sz="half" idx="10"/>
          </p:nvPr>
        </p:nvSpPr>
        <p:spPr>
          <a:xfrm>
            <a:off x="6858000" y="6356350"/>
            <a:ext cx="2133600" cy="365125"/>
          </a:xfrm>
        </p:spPr>
        <p:txBody>
          <a:bodyPr/>
          <a:lstStyle>
            <a:lvl1pPr>
              <a:defRPr/>
            </a:lvl1pPr>
          </a:lstStyle>
          <a:p>
            <a:pPr>
              <a:defRPr/>
            </a:pPr>
            <a:fld id="{DC3A58F9-2D41-45AE-8434-FC6E4C11414D}" type="datetime1">
              <a:rPr lang="en-US" smtClean="0"/>
              <a:t>9/19/2024</a:t>
            </a:fld>
            <a:endParaRPr lang="en-US" dirty="0"/>
          </a:p>
        </p:txBody>
      </p:sp>
    </p:spTree>
    <p:extLst>
      <p:ext uri="{BB962C8B-B14F-4D97-AF65-F5344CB8AC3E}">
        <p14:creationId xmlns:p14="http://schemas.microsoft.com/office/powerpoint/2010/main" val="107084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784E30-D836-40A0-9B6B-956EEA93BA6E}" type="datetime1">
              <a:rPr lang="en-US" smtClean="0"/>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sap" pitchFamily="2" charset="0"/>
              </a:defRPr>
            </a:lvl1pPr>
          </a:lstStyle>
          <a:p>
            <a:fld id="{EAD9F46E-F941-414D-BD9C-808A23CA6E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99" r:id="rId1"/>
    <p:sldLayoutId id="2147485020" r:id="rId2"/>
    <p:sldLayoutId id="2147485000" r:id="rId3"/>
    <p:sldLayoutId id="2147485001" r:id="rId4"/>
    <p:sldLayoutId id="2147485002" r:id="rId5"/>
    <p:sldLayoutId id="2147485003" r:id="rId6"/>
    <p:sldLayoutId id="2147485004" r:id="rId7"/>
    <p:sldLayoutId id="2147485005" r:id="rId8"/>
    <p:sldLayoutId id="2147485006" r:id="rId9"/>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cala Offc" pitchFamily="2" charset="0"/>
        </a:defRPr>
      </a:lvl2pPr>
      <a:lvl3pPr algn="ctr" rtl="0" eaLnBrk="1" fontAlgn="base" hangingPunct="1">
        <a:spcBef>
          <a:spcPct val="0"/>
        </a:spcBef>
        <a:spcAft>
          <a:spcPct val="0"/>
        </a:spcAft>
        <a:defRPr sz="4400">
          <a:solidFill>
            <a:schemeClr val="tx1"/>
          </a:solidFill>
          <a:latin typeface="Scala Offc" pitchFamily="2" charset="0"/>
        </a:defRPr>
      </a:lvl3pPr>
      <a:lvl4pPr algn="ctr" rtl="0" eaLnBrk="1" fontAlgn="base" hangingPunct="1">
        <a:spcBef>
          <a:spcPct val="0"/>
        </a:spcBef>
        <a:spcAft>
          <a:spcPct val="0"/>
        </a:spcAft>
        <a:defRPr sz="4400">
          <a:solidFill>
            <a:schemeClr val="tx1"/>
          </a:solidFill>
          <a:latin typeface="Scala Offc" pitchFamily="2" charset="0"/>
        </a:defRPr>
      </a:lvl4pPr>
      <a:lvl5pPr algn="ctr" rtl="0" eaLnBrk="1" fontAlgn="base" hangingPunct="1">
        <a:spcBef>
          <a:spcPct val="0"/>
        </a:spcBef>
        <a:spcAft>
          <a:spcPct val="0"/>
        </a:spcAft>
        <a:defRPr sz="4400">
          <a:solidFill>
            <a:schemeClr val="tx1"/>
          </a:solidFill>
          <a:latin typeface="Scala Offc" pitchFamily="2"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47FD-EC16-B81C-263C-D866A122F9D0}"/>
              </a:ext>
            </a:extLst>
          </p:cNvPr>
          <p:cNvSpPr>
            <a:spLocks noGrp="1"/>
          </p:cNvSpPr>
          <p:nvPr>
            <p:ph type="ctrTitle"/>
          </p:nvPr>
        </p:nvSpPr>
        <p:spPr/>
        <p:txBody>
          <a:bodyPr/>
          <a:lstStyle/>
          <a:p>
            <a:r>
              <a:rPr lang="en-US" dirty="0"/>
              <a:t>Using Data to Guide Strategies for Closing the Racial Wealth Gap</a:t>
            </a:r>
          </a:p>
        </p:txBody>
      </p:sp>
      <p:sp>
        <p:nvSpPr>
          <p:cNvPr id="3" name="Subtitle 2">
            <a:extLst>
              <a:ext uri="{FF2B5EF4-FFF2-40B4-BE49-F238E27FC236}">
                <a16:creationId xmlns:a16="http://schemas.microsoft.com/office/drawing/2014/main" id="{96DC18FD-EAA9-AD85-3450-F04C5D5C1F8E}"/>
              </a:ext>
            </a:extLst>
          </p:cNvPr>
          <p:cNvSpPr>
            <a:spLocks noGrp="1"/>
          </p:cNvSpPr>
          <p:nvPr>
            <p:ph type="subTitle" idx="1"/>
          </p:nvPr>
        </p:nvSpPr>
        <p:spPr/>
        <p:txBody>
          <a:bodyPr/>
          <a:lstStyle/>
          <a:p>
            <a:r>
              <a:rPr lang="en-US" dirty="0"/>
              <a:t>NNIP Conference</a:t>
            </a:r>
          </a:p>
          <a:p>
            <a:r>
              <a:rPr lang="en-US" dirty="0"/>
              <a:t>Detroit, 2024</a:t>
            </a:r>
          </a:p>
        </p:txBody>
      </p:sp>
      <p:sp>
        <p:nvSpPr>
          <p:cNvPr id="4" name="Date Placeholder 3">
            <a:extLst>
              <a:ext uri="{FF2B5EF4-FFF2-40B4-BE49-F238E27FC236}">
                <a16:creationId xmlns:a16="http://schemas.microsoft.com/office/drawing/2014/main" id="{AF599271-959F-C8F8-01C0-C443F9FFEFE8}"/>
              </a:ext>
            </a:extLst>
          </p:cNvPr>
          <p:cNvSpPr>
            <a:spLocks noGrp="1"/>
          </p:cNvSpPr>
          <p:nvPr>
            <p:ph type="dt" sz="half" idx="10"/>
          </p:nvPr>
        </p:nvSpPr>
        <p:spPr/>
        <p:txBody>
          <a:bodyPr/>
          <a:lstStyle/>
          <a:p>
            <a:pPr>
              <a:defRPr/>
            </a:pPr>
            <a:fld id="{D95DE459-877A-498E-BBF4-E21A5A74A807}" type="datetime1">
              <a:rPr lang="en-US" smtClean="0"/>
              <a:t>9/21/2024</a:t>
            </a:fld>
            <a:endParaRPr lang="en-US" dirty="0"/>
          </a:p>
        </p:txBody>
      </p:sp>
      <p:sp>
        <p:nvSpPr>
          <p:cNvPr id="5" name="Text Placeholder 4">
            <a:extLst>
              <a:ext uri="{FF2B5EF4-FFF2-40B4-BE49-F238E27FC236}">
                <a16:creationId xmlns:a16="http://schemas.microsoft.com/office/drawing/2014/main" id="{11C58BBF-241D-AAC3-0D14-A95777F2F258}"/>
              </a:ext>
            </a:extLst>
          </p:cNvPr>
          <p:cNvSpPr>
            <a:spLocks noGrp="1"/>
          </p:cNvSpPr>
          <p:nvPr>
            <p:ph type="body" sz="quarter" idx="11"/>
          </p:nvPr>
        </p:nvSpPr>
        <p:spPr/>
        <p:txBody>
          <a:bodyPr/>
          <a:lstStyle/>
          <a:p>
            <a:r>
              <a:rPr lang="en-US" dirty="0"/>
              <a:t>Lamar Gardere, Executive Director</a:t>
            </a:r>
          </a:p>
          <a:p>
            <a:r>
              <a:rPr lang="en-US" dirty="0"/>
              <a:t>lamarg@datacenterresearch.org</a:t>
            </a:r>
          </a:p>
        </p:txBody>
      </p:sp>
    </p:spTree>
    <p:extLst>
      <p:ext uri="{BB962C8B-B14F-4D97-AF65-F5344CB8AC3E}">
        <p14:creationId xmlns:p14="http://schemas.microsoft.com/office/powerpoint/2010/main" val="119942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86D5E1-BF92-4693-A5AD-8723DA0A444E}" type="slidenum">
              <a:rPr lang="en-US" altLang="en-US" smtClean="0"/>
              <a:pPr/>
              <a:t>10</a:t>
            </a:fld>
            <a:endParaRPr lang="en-US" altLang="en-US" dirty="0"/>
          </a:p>
        </p:txBody>
      </p:sp>
      <p:sp>
        <p:nvSpPr>
          <p:cNvPr id="4" name="Title 3"/>
          <p:cNvSpPr>
            <a:spLocks noGrp="1"/>
          </p:cNvSpPr>
          <p:nvPr>
            <p:ph type="title"/>
          </p:nvPr>
        </p:nvSpPr>
        <p:spPr>
          <a:xfrm>
            <a:off x="0" y="0"/>
            <a:ext cx="9144000" cy="1371600"/>
          </a:xfrm>
        </p:spPr>
        <p:txBody>
          <a:bodyPr/>
          <a:lstStyle/>
          <a:p>
            <a:r>
              <a:rPr lang="en-US" sz="1400" dirty="0">
                <a:latin typeface="Arial" panose="020B0604020202020204" pitchFamily="34" charset="0"/>
                <a:cs typeface="Arial" panose="020B0604020202020204" pitchFamily="34" charset="0"/>
              </a:rPr>
              <a:t>The SEE Change Collective includes homeownership as one of its key pillars for closing the racial wealth gap with programs that offer soft-seconds, advocate for alternative formulas for measuring credit, down-payment assistance, and first-time home-buyers education, but also supporting anti-displacement efforts and working to reform the appraiser network to produce fairer home valuation. In New Orleans, this also means reforming succession processes and controlling insurance costs. Innovative solutions like collective real estate ownership should aim to deliver the same wealth building opportunities that homeownership provides.</a:t>
            </a:r>
          </a:p>
        </p:txBody>
      </p:sp>
      <p:pic>
        <p:nvPicPr>
          <p:cNvPr id="1026" name="Picture 2">
            <a:extLst>
              <a:ext uri="{FF2B5EF4-FFF2-40B4-BE49-F238E27FC236}">
                <a16:creationId xmlns:a16="http://schemas.microsoft.com/office/drawing/2014/main" id="{FE4CF8F4-EE9D-96C7-1127-49C6CBE13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00"/>
          <a:stretch/>
        </p:blipFill>
        <p:spPr bwMode="auto">
          <a:xfrm>
            <a:off x="0" y="20574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9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86D5E1-BF92-4693-A5AD-8723DA0A444E}" type="slidenum">
              <a:rPr lang="en-US" altLang="en-US" smtClean="0"/>
              <a:pPr/>
              <a:t>11</a:t>
            </a:fld>
            <a:endParaRPr lang="en-US" altLang="en-US" dirty="0"/>
          </a:p>
        </p:txBody>
      </p:sp>
      <p:sp>
        <p:nvSpPr>
          <p:cNvPr id="4" name="Title 3"/>
          <p:cNvSpPr>
            <a:spLocks noGrp="1"/>
          </p:cNvSpPr>
          <p:nvPr>
            <p:ph type="title"/>
          </p:nvPr>
        </p:nvSpPr>
        <p:spPr>
          <a:xfrm>
            <a:off x="0" y="168274"/>
            <a:ext cx="9144000" cy="1020763"/>
          </a:xfrm>
        </p:spPr>
        <p:txBody>
          <a:bodyPr/>
          <a:lstStyle/>
          <a:p>
            <a:r>
              <a:rPr lang="en-US" sz="1800" dirty="0">
                <a:latin typeface="Arial" panose="020B0604020202020204" pitchFamily="34" charset="0"/>
                <a:cs typeface="Arial" panose="020B0604020202020204" pitchFamily="34" charset="0"/>
              </a:rPr>
              <a:t>Wealth generally accumulates with age. Median net worth for Black households in the New Orleans metro peaks at just under $100k after age 65, but median net worth for White households surpasses that peak after just 35 years of age, peaking above $300k.</a:t>
            </a:r>
          </a:p>
        </p:txBody>
      </p:sp>
      <p:pic>
        <p:nvPicPr>
          <p:cNvPr id="1026" name="Picture 2">
            <a:extLst>
              <a:ext uri="{FF2B5EF4-FFF2-40B4-BE49-F238E27FC236}">
                <a16:creationId xmlns:a16="http://schemas.microsoft.com/office/drawing/2014/main" id="{FE4CF8F4-EE9D-96C7-1127-49C6CBE137D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54"/>
          <a:stretch/>
        </p:blipFill>
        <p:spPr bwMode="auto">
          <a:xfrm>
            <a:off x="914876" y="1447799"/>
            <a:ext cx="7314248" cy="4876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6">
            <a:extLst>
              <a:ext uri="{FF2B5EF4-FFF2-40B4-BE49-F238E27FC236}">
                <a16:creationId xmlns:a16="http://schemas.microsoft.com/office/drawing/2014/main" id="{D0D2B4D8-79C7-4E07-E8E2-9FED69FCC4A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58000" y="1346518"/>
            <a:ext cx="2159834" cy="2311082"/>
          </a:xfrm>
          <a:prstGeom prst="rect">
            <a:avLst/>
          </a:prstGeom>
        </p:spPr>
      </p:pic>
    </p:spTree>
    <p:extLst>
      <p:ext uri="{BB962C8B-B14F-4D97-AF65-F5344CB8AC3E}">
        <p14:creationId xmlns:p14="http://schemas.microsoft.com/office/powerpoint/2010/main" val="405845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86D5E1-BF92-4693-A5AD-8723DA0A444E}" type="slidenum">
              <a:rPr lang="en-US" altLang="en-US" smtClean="0"/>
              <a:pPr/>
              <a:t>12</a:t>
            </a:fld>
            <a:endParaRPr lang="en-US" altLang="en-US" dirty="0"/>
          </a:p>
        </p:txBody>
      </p:sp>
      <p:sp>
        <p:nvSpPr>
          <p:cNvPr id="4" name="Title 3"/>
          <p:cNvSpPr>
            <a:spLocks noGrp="1"/>
          </p:cNvSpPr>
          <p:nvPr>
            <p:ph type="title"/>
          </p:nvPr>
        </p:nvSpPr>
        <p:spPr>
          <a:xfrm>
            <a:off x="0" y="0"/>
            <a:ext cx="9144000" cy="1189037"/>
          </a:xfrm>
        </p:spPr>
        <p:txBody>
          <a:bodyPr/>
          <a:lstStyle/>
          <a:p>
            <a:r>
              <a:rPr lang="en-US" sz="1800" dirty="0">
                <a:latin typeface="Arial" panose="020B0604020202020204" pitchFamily="34" charset="0"/>
                <a:cs typeface="Arial" panose="020B0604020202020204" pitchFamily="34" charset="0"/>
              </a:rPr>
              <a:t>Given the data, Urban League can more effectively close the wealth gap by targeting their homeownership programs at young people so their assets and therefore wealth grows over the course of life. New Orleans’ data also suggests young people of color should establish retirement accounts and invest in stocks and mutual funds early in life.</a:t>
            </a:r>
          </a:p>
        </p:txBody>
      </p:sp>
      <p:pic>
        <p:nvPicPr>
          <p:cNvPr id="1026" name="Picture 2">
            <a:extLst>
              <a:ext uri="{FF2B5EF4-FFF2-40B4-BE49-F238E27FC236}">
                <a16:creationId xmlns:a16="http://schemas.microsoft.com/office/drawing/2014/main" id="{FE4CF8F4-EE9D-96C7-1127-49C6CBE137D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54"/>
          <a:stretch/>
        </p:blipFill>
        <p:spPr bwMode="auto">
          <a:xfrm>
            <a:off x="914876" y="1447799"/>
            <a:ext cx="7314248" cy="4876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6">
            <a:extLst>
              <a:ext uri="{FF2B5EF4-FFF2-40B4-BE49-F238E27FC236}">
                <a16:creationId xmlns:a16="http://schemas.microsoft.com/office/drawing/2014/main" id="{D0D2B4D8-79C7-4E07-E8E2-9FED69FCC4A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58000" y="1346518"/>
            <a:ext cx="2159834" cy="2311082"/>
          </a:xfrm>
          <a:prstGeom prst="rect">
            <a:avLst/>
          </a:prstGeom>
        </p:spPr>
      </p:pic>
    </p:spTree>
    <p:extLst>
      <p:ext uri="{BB962C8B-B14F-4D97-AF65-F5344CB8AC3E}">
        <p14:creationId xmlns:p14="http://schemas.microsoft.com/office/powerpoint/2010/main" val="325832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86D5E1-BF92-4693-A5AD-8723DA0A444E}" type="slidenum">
              <a:rPr lang="en-US" altLang="en-US" smtClean="0"/>
              <a:pPr/>
              <a:t>13</a:t>
            </a:fld>
            <a:endParaRPr lang="en-US" altLang="en-US" dirty="0"/>
          </a:p>
        </p:txBody>
      </p:sp>
      <p:sp>
        <p:nvSpPr>
          <p:cNvPr id="4" name="Title 3"/>
          <p:cNvSpPr>
            <a:spLocks noGrp="1"/>
          </p:cNvSpPr>
          <p:nvPr>
            <p:ph type="title"/>
          </p:nvPr>
        </p:nvSpPr>
        <p:spPr>
          <a:xfrm>
            <a:off x="0" y="168275"/>
            <a:ext cx="9144000" cy="1020763"/>
          </a:xfrm>
        </p:spPr>
        <p:txBody>
          <a:bodyPr/>
          <a:lstStyle/>
          <a:p>
            <a:r>
              <a:rPr lang="en-US" sz="2000" dirty="0">
                <a:latin typeface="Arial" panose="020B0604020202020204" pitchFamily="34" charset="0"/>
                <a:cs typeface="Arial" panose="020B0604020202020204" pitchFamily="34" charset="0"/>
              </a:rPr>
              <a:t>College graduates tend to be wealthier, but wealth among Black college graduates in Greater New Orleans is comparable to that of White householders with no college degree.</a:t>
            </a:r>
          </a:p>
        </p:txBody>
      </p:sp>
      <p:pic>
        <p:nvPicPr>
          <p:cNvPr id="1026" name="Picture 2">
            <a:extLst>
              <a:ext uri="{FF2B5EF4-FFF2-40B4-BE49-F238E27FC236}">
                <a16:creationId xmlns:a16="http://schemas.microsoft.com/office/drawing/2014/main" id="{FE4CF8F4-EE9D-96C7-1127-49C6CBE13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00"/>
          <a:stretch/>
        </p:blipFill>
        <p:spPr bwMode="auto">
          <a:xfrm>
            <a:off x="0" y="21336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9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86D5E1-BF92-4693-A5AD-8723DA0A444E}" type="slidenum">
              <a:rPr lang="en-US" altLang="en-US" smtClean="0"/>
              <a:pPr/>
              <a:t>14</a:t>
            </a:fld>
            <a:endParaRPr lang="en-US" altLang="en-US" dirty="0"/>
          </a:p>
        </p:txBody>
      </p:sp>
      <p:sp>
        <p:nvSpPr>
          <p:cNvPr id="4" name="Title 3"/>
          <p:cNvSpPr>
            <a:spLocks noGrp="1"/>
          </p:cNvSpPr>
          <p:nvPr>
            <p:ph type="title"/>
          </p:nvPr>
        </p:nvSpPr>
        <p:spPr>
          <a:xfrm>
            <a:off x="0" y="168275"/>
            <a:ext cx="9144000" cy="1020763"/>
          </a:xfrm>
        </p:spPr>
        <p:txBody>
          <a:bodyPr/>
          <a:lstStyle/>
          <a:p>
            <a:r>
              <a:rPr lang="en-US" sz="2000" dirty="0">
                <a:latin typeface="Arial" panose="020B0604020202020204" pitchFamily="34" charset="0"/>
                <a:cs typeface="Arial" panose="020B0604020202020204" pitchFamily="34" charset="0"/>
              </a:rPr>
              <a:t>Because wealth captures past inequities as well, the data can make clear to skeptical audiences that issues are not solely due to socio-economic or just a matter of individual effort. This improves the case for systems change.</a:t>
            </a:r>
          </a:p>
        </p:txBody>
      </p:sp>
      <p:pic>
        <p:nvPicPr>
          <p:cNvPr id="1026" name="Picture 2">
            <a:extLst>
              <a:ext uri="{FF2B5EF4-FFF2-40B4-BE49-F238E27FC236}">
                <a16:creationId xmlns:a16="http://schemas.microsoft.com/office/drawing/2014/main" id="{FE4CF8F4-EE9D-96C7-1127-49C6CBE13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00"/>
          <a:stretch/>
        </p:blipFill>
        <p:spPr bwMode="auto">
          <a:xfrm>
            <a:off x="0" y="2133600"/>
            <a:ext cx="9144000"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A3152938-6BA6-8ABA-FFB0-F3C97915CDBE}"/>
              </a:ext>
            </a:extLst>
          </p:cNvPr>
          <p:cNvCxnSpPr>
            <a:cxnSpLocks/>
          </p:cNvCxnSpPr>
          <p:nvPr/>
        </p:nvCxnSpPr>
        <p:spPr>
          <a:xfrm>
            <a:off x="1371600" y="4434840"/>
            <a:ext cx="48768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594010-A21B-FC50-DED0-8BE008F44997}"/>
              </a:ext>
            </a:extLst>
          </p:cNvPr>
          <p:cNvCxnSpPr>
            <a:cxnSpLocks/>
          </p:cNvCxnSpPr>
          <p:nvPr/>
        </p:nvCxnSpPr>
        <p:spPr>
          <a:xfrm flipV="1">
            <a:off x="2715768" y="5486400"/>
            <a:ext cx="0" cy="647383"/>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4457A0B-A770-FD43-482D-2BEB82DCD501}"/>
              </a:ext>
            </a:extLst>
          </p:cNvPr>
          <p:cNvCxnSpPr>
            <a:cxnSpLocks/>
          </p:cNvCxnSpPr>
          <p:nvPr/>
        </p:nvCxnSpPr>
        <p:spPr>
          <a:xfrm flipV="1">
            <a:off x="5638800" y="5438616"/>
            <a:ext cx="0" cy="647383"/>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06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829AD4-895C-1443-2009-04FA48A0549F}"/>
              </a:ext>
            </a:extLst>
          </p:cNvPr>
          <p:cNvSpPr>
            <a:spLocks noGrp="1"/>
          </p:cNvSpPr>
          <p:nvPr>
            <p:ph type="sldNum" sz="quarter" idx="12"/>
          </p:nvPr>
        </p:nvSpPr>
        <p:spPr/>
        <p:txBody>
          <a:bodyPr/>
          <a:lstStyle/>
          <a:p>
            <a:fld id="{3186D5E1-BF92-4693-A5AD-8723DA0A444E}" type="slidenum">
              <a:rPr lang="en-US" altLang="en-US" smtClean="0"/>
              <a:pPr/>
              <a:t>15</a:t>
            </a:fld>
            <a:endParaRPr lang="en-US" altLang="en-US" dirty="0"/>
          </a:p>
        </p:txBody>
      </p:sp>
      <p:sp>
        <p:nvSpPr>
          <p:cNvPr id="4" name="Title 3">
            <a:extLst>
              <a:ext uri="{FF2B5EF4-FFF2-40B4-BE49-F238E27FC236}">
                <a16:creationId xmlns:a16="http://schemas.microsoft.com/office/drawing/2014/main" id="{128AADE4-53BA-8D61-54A8-19DB1D62EAC1}"/>
              </a:ext>
            </a:extLst>
          </p:cNvPr>
          <p:cNvSpPr>
            <a:spLocks noGrp="1"/>
          </p:cNvSpPr>
          <p:nvPr>
            <p:ph type="title"/>
          </p:nvPr>
        </p:nvSpPr>
        <p:spPr>
          <a:xfrm>
            <a:off x="0" y="0"/>
            <a:ext cx="9144000" cy="1126672"/>
          </a:xfrm>
        </p:spPr>
        <p:txBody>
          <a:bodyPr/>
          <a:lstStyle/>
          <a:p>
            <a:r>
              <a:rPr lang="en-US" sz="1800" dirty="0">
                <a:latin typeface="Arial" panose="020B0604020202020204" pitchFamily="34" charset="0"/>
                <a:cs typeface="Arial" panose="020B0604020202020204" pitchFamily="34" charset="0"/>
              </a:rPr>
              <a:t>Leveraging the flexibility of our methods, policymakers can test the efficacy of their solutions, nonprofits and philanthropy can measure their impact, advocates and other leaders can understand the scale of impact needed to eliminate disparities.</a:t>
            </a:r>
          </a:p>
        </p:txBody>
      </p:sp>
      <p:pic>
        <p:nvPicPr>
          <p:cNvPr id="14" name="Picture 13">
            <a:extLst>
              <a:ext uri="{FF2B5EF4-FFF2-40B4-BE49-F238E27FC236}">
                <a16:creationId xmlns:a16="http://schemas.microsoft.com/office/drawing/2014/main" id="{F892CA21-3B87-941D-A062-C7724331B9E8}"/>
              </a:ext>
            </a:extLst>
          </p:cNvPr>
          <p:cNvPicPr>
            <a:picLocks noChangeAspect="1"/>
          </p:cNvPicPr>
          <p:nvPr/>
        </p:nvPicPr>
        <p:blipFill>
          <a:blip r:embed="rId2"/>
          <a:stretch>
            <a:fillRect/>
          </a:stretch>
        </p:blipFill>
        <p:spPr>
          <a:xfrm>
            <a:off x="0" y="1126672"/>
            <a:ext cx="9144000" cy="5731328"/>
          </a:xfrm>
          <a:prstGeom prst="rect">
            <a:avLst/>
          </a:prstGeom>
        </p:spPr>
      </p:pic>
    </p:spTree>
    <p:extLst>
      <p:ext uri="{BB962C8B-B14F-4D97-AF65-F5344CB8AC3E}">
        <p14:creationId xmlns:p14="http://schemas.microsoft.com/office/powerpoint/2010/main" val="70017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829AD4-895C-1443-2009-04FA48A0549F}"/>
              </a:ext>
            </a:extLst>
          </p:cNvPr>
          <p:cNvSpPr>
            <a:spLocks noGrp="1"/>
          </p:cNvSpPr>
          <p:nvPr>
            <p:ph type="sldNum" sz="quarter" idx="12"/>
          </p:nvPr>
        </p:nvSpPr>
        <p:spPr/>
        <p:txBody>
          <a:bodyPr/>
          <a:lstStyle/>
          <a:p>
            <a:fld id="{3186D5E1-BF92-4693-A5AD-8723DA0A444E}" type="slidenum">
              <a:rPr lang="en-US" altLang="en-US" smtClean="0"/>
              <a:pPr/>
              <a:t>16</a:t>
            </a:fld>
            <a:endParaRPr lang="en-US" altLang="en-US" dirty="0"/>
          </a:p>
        </p:txBody>
      </p:sp>
      <p:sp>
        <p:nvSpPr>
          <p:cNvPr id="4" name="Title 3">
            <a:extLst>
              <a:ext uri="{FF2B5EF4-FFF2-40B4-BE49-F238E27FC236}">
                <a16:creationId xmlns:a16="http://schemas.microsoft.com/office/drawing/2014/main" id="{128AADE4-53BA-8D61-54A8-19DB1D62EAC1}"/>
              </a:ext>
            </a:extLst>
          </p:cNvPr>
          <p:cNvSpPr>
            <a:spLocks noGrp="1"/>
          </p:cNvSpPr>
          <p:nvPr>
            <p:ph type="title"/>
          </p:nvPr>
        </p:nvSpPr>
        <p:spPr>
          <a:xfrm>
            <a:off x="0" y="0"/>
            <a:ext cx="9144000" cy="1126672"/>
          </a:xfrm>
        </p:spPr>
        <p:txBody>
          <a:bodyPr/>
          <a:lstStyle/>
          <a:p>
            <a:r>
              <a:rPr lang="en-US" sz="1800" dirty="0">
                <a:latin typeface="Arial" panose="020B0604020202020204" pitchFamily="34" charset="0"/>
                <a:cs typeface="Arial" panose="020B0604020202020204" pitchFamily="34" charset="0"/>
              </a:rPr>
              <a:t>Example: Milwaukee has an initiative to grow its population to 1 million people, but growth can be a mixed bag for vulnerable populations. Use the summative power of wealth and the breath of its inputs to ensure growth is benefitting everyone and not widening disparities.</a:t>
            </a:r>
          </a:p>
        </p:txBody>
      </p:sp>
      <p:pic>
        <p:nvPicPr>
          <p:cNvPr id="14" name="Picture 13">
            <a:extLst>
              <a:ext uri="{FF2B5EF4-FFF2-40B4-BE49-F238E27FC236}">
                <a16:creationId xmlns:a16="http://schemas.microsoft.com/office/drawing/2014/main" id="{F892CA21-3B87-941D-A062-C7724331B9E8}"/>
              </a:ext>
            </a:extLst>
          </p:cNvPr>
          <p:cNvPicPr>
            <a:picLocks noChangeAspect="1"/>
          </p:cNvPicPr>
          <p:nvPr/>
        </p:nvPicPr>
        <p:blipFill>
          <a:blip r:embed="rId2"/>
          <a:stretch>
            <a:fillRect/>
          </a:stretch>
        </p:blipFill>
        <p:spPr>
          <a:xfrm>
            <a:off x="0" y="1126672"/>
            <a:ext cx="9144000" cy="5731328"/>
          </a:xfrm>
          <a:prstGeom prst="rect">
            <a:avLst/>
          </a:prstGeom>
        </p:spPr>
      </p:pic>
    </p:spTree>
    <p:extLst>
      <p:ext uri="{BB962C8B-B14F-4D97-AF65-F5344CB8AC3E}">
        <p14:creationId xmlns:p14="http://schemas.microsoft.com/office/powerpoint/2010/main" val="144150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44898B-F3F8-2FA2-7FC6-6334EEB4D389}"/>
              </a:ext>
            </a:extLst>
          </p:cNvPr>
          <p:cNvSpPr>
            <a:spLocks noGrp="1"/>
          </p:cNvSpPr>
          <p:nvPr>
            <p:ph idx="1"/>
          </p:nvPr>
        </p:nvSpPr>
        <p:spPr>
          <a:xfrm>
            <a:off x="457200" y="1371600"/>
            <a:ext cx="8229600" cy="5223286"/>
          </a:xfrm>
        </p:spPr>
        <p:txBody>
          <a:bodyPr/>
          <a:lstStyle/>
          <a:p>
            <a:r>
              <a:rPr lang="en-US" sz="1600" dirty="0">
                <a:latin typeface="Arial" panose="020B0604020202020204" pitchFamily="34" charset="0"/>
                <a:cs typeface="Arial" panose="020B0604020202020204" pitchFamily="34" charset="0"/>
              </a:rPr>
              <a:t>Data-based and systems-oriented solutions with a regional focus such as Urban League of Louisiana’s SEE CHANGE Collective will be necessary</a:t>
            </a:r>
          </a:p>
          <a:p>
            <a:pPr marL="457200" lvl="1" indent="0">
              <a:buNone/>
            </a:pPr>
            <a:r>
              <a:rPr lang="en-US" sz="1200" dirty="0">
                <a:latin typeface="Arial" panose="020B0604020202020204" pitchFamily="34" charset="0"/>
                <a:cs typeface="Arial" panose="020B0604020202020204" pitchFamily="34" charset="0"/>
              </a:rPr>
              <a:t>Ex:</a:t>
            </a:r>
          </a:p>
          <a:p>
            <a:pPr lvl="1"/>
            <a:r>
              <a:rPr lang="en-US" sz="1200" dirty="0">
                <a:latin typeface="Arial" panose="020B0604020202020204" pitchFamily="34" charset="0"/>
                <a:cs typeface="Arial" panose="020B0604020202020204" pitchFamily="34" charset="0"/>
              </a:rPr>
              <a:t>Changing apprenticeship rules for appraisers to facilitate an increase in appraisers of color</a:t>
            </a:r>
          </a:p>
          <a:p>
            <a:pPr lvl="1"/>
            <a:r>
              <a:rPr lang="en-US" sz="1200" dirty="0">
                <a:latin typeface="Arial" panose="020B0604020202020204" pitchFamily="34" charset="0"/>
                <a:cs typeface="Arial" panose="020B0604020202020204" pitchFamily="34" charset="0"/>
              </a:rPr>
              <a:t>Change the way credit score are calculated or how banks make decisions on credit</a:t>
            </a:r>
          </a:p>
          <a:p>
            <a:pPr lvl="1"/>
            <a:r>
              <a:rPr lang="en-US" sz="1200" dirty="0">
                <a:latin typeface="Arial" panose="020B0604020202020204" pitchFamily="34" charset="0"/>
                <a:cs typeface="Arial" panose="020B0604020202020204" pitchFamily="34" charset="0"/>
              </a:rPr>
              <a:t>Change business license registration and renewal forms to create data on minority owned businesses</a:t>
            </a:r>
          </a:p>
          <a:p>
            <a:r>
              <a:rPr lang="en-US" sz="1600" dirty="0">
                <a:latin typeface="Arial" panose="020B0604020202020204" pitchFamily="34" charset="0"/>
                <a:cs typeface="Arial" panose="020B0604020202020204" pitchFamily="34" charset="0"/>
              </a:rPr>
              <a:t>Because both returns from wealth and barriers to economic mobility are compounding in nature, there is no single “fix” for the racial wealth gap – at least short of a dramatic shift in federal policies toward progressive taxation or redress for racial injustices.</a:t>
            </a:r>
          </a:p>
          <a:p>
            <a:r>
              <a:rPr lang="en-US" sz="1600" dirty="0">
                <a:latin typeface="Arial" panose="020B0604020202020204" pitchFamily="34" charset="0"/>
                <a:cs typeface="Arial" panose="020B0604020202020204" pitchFamily="34" charset="0"/>
              </a:rPr>
              <a:t>Considering the age dynamics of wealth, helping young adults get on the ramp to accruing and keeping assets may reduce disparities that widen later in adulthood. </a:t>
            </a:r>
          </a:p>
          <a:p>
            <a:r>
              <a:rPr lang="en-US" sz="1600" dirty="0">
                <a:latin typeface="Arial" panose="020B0604020202020204" pitchFamily="34" charset="0"/>
                <a:cs typeface="Arial" panose="020B0604020202020204" pitchFamily="34" charset="0"/>
              </a:rPr>
              <a:t>Research shows that there remains a strong link between the racial income gap and the persistence of the racial wealth gap, underscoring the importance of improving employment rates and expanding the number of “good” jobs with family sustaining wages.</a:t>
            </a:r>
          </a:p>
          <a:p>
            <a:r>
              <a:rPr lang="en-US" sz="1600" dirty="0">
                <a:latin typeface="Arial" panose="020B0604020202020204" pitchFamily="34" charset="0"/>
                <a:cs typeface="Arial" panose="020B0604020202020204" pitchFamily="34" charset="0"/>
              </a:rPr>
              <a:t>Scale is important. Current efforts are good but not large enough.</a:t>
            </a:r>
          </a:p>
          <a:p>
            <a:pPr marL="457200" lvl="1" indent="0">
              <a:buNone/>
            </a:pPr>
            <a:r>
              <a:rPr lang="en-US" sz="1200" dirty="0">
                <a:latin typeface="Arial" panose="020B0604020202020204" pitchFamily="34" charset="0"/>
                <a:cs typeface="Arial" panose="020B0604020202020204" pitchFamily="34" charset="0"/>
              </a:rPr>
              <a:t>Ex:</a:t>
            </a:r>
          </a:p>
          <a:p>
            <a:pPr lvl="1"/>
            <a:r>
              <a:rPr lang="en-US" sz="1200" dirty="0">
                <a:latin typeface="Arial" panose="020B0604020202020204" pitchFamily="34" charset="0"/>
                <a:cs typeface="Arial" panose="020B0604020202020204" pitchFamily="34" charset="0"/>
              </a:rPr>
              <a:t>Workforce programs need to scale regionally to meet the scale of the challenge</a:t>
            </a:r>
          </a:p>
          <a:p>
            <a:pPr lvl="1"/>
            <a:r>
              <a:rPr lang="en-US" sz="1200" dirty="0">
                <a:latin typeface="Arial" panose="020B0604020202020204" pitchFamily="34" charset="0"/>
                <a:cs typeface="Arial" panose="020B0604020202020204" pitchFamily="34" charset="0"/>
              </a:rPr>
              <a:t>Support wealth-building for existing homeowners, first-time home buyers, and renters</a:t>
            </a: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0AD3BD3-2788-71C5-3918-DEAF4D84DCFD}"/>
              </a:ext>
            </a:extLst>
          </p:cNvPr>
          <p:cNvSpPr>
            <a:spLocks noGrp="1"/>
          </p:cNvSpPr>
          <p:nvPr>
            <p:ph type="sldNum" sz="quarter" idx="12"/>
          </p:nvPr>
        </p:nvSpPr>
        <p:spPr/>
        <p:txBody>
          <a:bodyPr/>
          <a:lstStyle/>
          <a:p>
            <a:fld id="{3186D5E1-BF92-4693-A5AD-8723DA0A444E}" type="slidenum">
              <a:rPr lang="en-US" altLang="en-US" smtClean="0"/>
              <a:pPr/>
              <a:t>17</a:t>
            </a:fld>
            <a:endParaRPr lang="en-US" altLang="en-US" dirty="0"/>
          </a:p>
        </p:txBody>
      </p:sp>
      <p:sp>
        <p:nvSpPr>
          <p:cNvPr id="4" name="Title 3">
            <a:extLst>
              <a:ext uri="{FF2B5EF4-FFF2-40B4-BE49-F238E27FC236}">
                <a16:creationId xmlns:a16="http://schemas.microsoft.com/office/drawing/2014/main" id="{A1D9E69B-BA7A-CFD1-EE87-806A93B7C670}"/>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Using wealth data as an effective tool for change </a:t>
            </a:r>
          </a:p>
        </p:txBody>
      </p:sp>
    </p:spTree>
    <p:extLst>
      <p:ext uri="{BB962C8B-B14F-4D97-AF65-F5344CB8AC3E}">
        <p14:creationId xmlns:p14="http://schemas.microsoft.com/office/powerpoint/2010/main" val="57372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2743200" y="3733800"/>
            <a:ext cx="36576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6476CB-E880-43DC-891D-8D4B5B53B1CA}"/>
              </a:ext>
            </a:extLst>
          </p:cNvPr>
          <p:cNvSpPr/>
          <p:nvPr/>
        </p:nvSpPr>
        <p:spPr>
          <a:xfrm>
            <a:off x="457200" y="838200"/>
            <a:ext cx="8229600" cy="3070841"/>
          </a:xfrm>
          <a:prstGeom prst="rect">
            <a:avLst/>
          </a:prstGeom>
        </p:spPr>
        <p:txBody>
          <a:bodyPr wrap="square">
            <a:spAutoFit/>
          </a:bodyPr>
          <a:lstStyle/>
          <a:p>
            <a:pPr marL="0" marR="0" algn="just">
              <a:lnSpc>
                <a:spcPct val="115000"/>
              </a:lnSpc>
              <a:spcBef>
                <a:spcPts val="0"/>
              </a:spcBef>
              <a:spcAft>
                <a:spcPts val="0"/>
              </a:spcAft>
            </a:pPr>
            <a:r>
              <a:rPr lang="en-US" sz="1700" b="1" dirty="0">
                <a:solidFill>
                  <a:srgbClr val="002F45"/>
                </a:solidFill>
                <a:latin typeface="Verdana" panose="020B0604030504040204" pitchFamily="34" charset="0"/>
                <a:ea typeface="Verdana" panose="020B0604030504040204" pitchFamily="34" charset="0"/>
                <a:cs typeface="Verdana" panose="020B0604030504040204" pitchFamily="34" charset="0"/>
              </a:rPr>
              <a:t>The Data Center</a:t>
            </a:r>
            <a:r>
              <a:rPr lang="en-US" sz="1700" dirty="0">
                <a:solidFill>
                  <a:srgbClr val="002F45"/>
                </a:solidFill>
                <a:latin typeface="Verdana" panose="020B0604030504040204" pitchFamily="34" charset="0"/>
                <a:ea typeface="Verdana" panose="020B0604030504040204" pitchFamily="34" charset="0"/>
                <a:cs typeface="Verdana" panose="020B0604030504040204" pitchFamily="34" charset="0"/>
              </a:rPr>
              <a:t> is the most trusted resource for data about greater New Orleans and Southeast Louisiana. Founded in 1997, we provide fully independent research and analysis to offer a comprehensive look at issues that matter most to our region. Our work makes available a tool box of fact–driven, well–researched data that moves beyond anecdotal experiences to uncover root causes for our region’s challenges. With a mission of democratizing data, The Data Center has, and continues to be, an objective partner in bringing reliable, thoroughly researched data to conversations about building a more prosperous, inclusive, and sustainable region. </a:t>
            </a:r>
            <a:endParaRPr lang="en-US" sz="1700" dirty="0">
              <a:solidFill>
                <a:srgbClr val="002F45"/>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9" name="Title 1">
            <a:extLst>
              <a:ext uri="{FF2B5EF4-FFF2-40B4-BE49-F238E27FC236}">
                <a16:creationId xmlns:a16="http://schemas.microsoft.com/office/drawing/2014/main" id="{CF49A715-01D5-4BD3-9F8A-E9EAB4A1ED18}"/>
              </a:ext>
            </a:extLst>
          </p:cNvPr>
          <p:cNvSpPr txBox="1">
            <a:spLocks/>
          </p:cNvSpPr>
          <p:nvPr/>
        </p:nvSpPr>
        <p:spPr bwMode="auto">
          <a:xfrm>
            <a:off x="0" y="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cala Offc" pitchFamily="2" charset="0"/>
              </a:defRPr>
            </a:lvl2pPr>
            <a:lvl3pPr algn="ctr" rtl="0" eaLnBrk="1" fontAlgn="base" hangingPunct="1">
              <a:spcBef>
                <a:spcPct val="0"/>
              </a:spcBef>
              <a:spcAft>
                <a:spcPct val="0"/>
              </a:spcAft>
              <a:defRPr sz="4400">
                <a:solidFill>
                  <a:schemeClr val="tx1"/>
                </a:solidFill>
                <a:latin typeface="Scala Offc" pitchFamily="2" charset="0"/>
              </a:defRPr>
            </a:lvl3pPr>
            <a:lvl4pPr algn="ctr" rtl="0" eaLnBrk="1" fontAlgn="base" hangingPunct="1">
              <a:spcBef>
                <a:spcPct val="0"/>
              </a:spcBef>
              <a:spcAft>
                <a:spcPct val="0"/>
              </a:spcAft>
              <a:defRPr sz="4400">
                <a:solidFill>
                  <a:schemeClr val="tx1"/>
                </a:solidFill>
                <a:latin typeface="Scala Offc" pitchFamily="2" charset="0"/>
              </a:defRPr>
            </a:lvl4pPr>
            <a:lvl5pPr algn="ctr" rtl="0" eaLnBrk="1" fontAlgn="base" hangingPunct="1">
              <a:spcBef>
                <a:spcPct val="0"/>
              </a:spcBef>
              <a:spcAft>
                <a:spcPct val="0"/>
              </a:spcAft>
              <a:defRPr sz="4400">
                <a:solidFill>
                  <a:schemeClr val="tx1"/>
                </a:solidFill>
                <a:latin typeface="Scala Offc" pitchFamily="2"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dirty="0">
                <a:solidFill>
                  <a:srgbClr val="002F45"/>
                </a:solidFill>
                <a:latin typeface="Verdana" panose="020B0604030504040204" pitchFamily="34" charset="0"/>
                <a:ea typeface="Verdana" panose="020B0604030504040204" pitchFamily="34" charset="0"/>
                <a:cs typeface="Verdana" panose="020B0604030504040204" pitchFamily="34" charset="0"/>
              </a:rPr>
              <a:t>About Us</a:t>
            </a:r>
          </a:p>
        </p:txBody>
      </p:sp>
      <p:pic>
        <p:nvPicPr>
          <p:cNvPr id="11" name="Picture 10">
            <a:extLst>
              <a:ext uri="{FF2B5EF4-FFF2-40B4-BE49-F238E27FC236}">
                <a16:creationId xmlns:a16="http://schemas.microsoft.com/office/drawing/2014/main" id="{11479D6E-F23E-42B2-A0EC-346FD22C6A9F}"/>
              </a:ext>
            </a:extLst>
          </p:cNvPr>
          <p:cNvPicPr>
            <a:picLocks noChangeAspect="1"/>
          </p:cNvPicPr>
          <p:nvPr/>
        </p:nvPicPr>
        <p:blipFill>
          <a:blip r:embed="rId4" cstate="print">
            <a:extLst>
              <a:ext uri="{28A0092B-C50C-407E-A947-70E740481C1C}">
                <a14:useLocalDpi xmlns:a14="http://schemas.microsoft.com/office/drawing/2010/main" val="0"/>
              </a:ext>
            </a:extLst>
          </a:blip>
          <a:srcRect t="5547" r="8257"/>
          <a:stretch/>
        </p:blipFill>
        <p:spPr>
          <a:xfrm>
            <a:off x="-705" y="5465151"/>
            <a:ext cx="902019" cy="1392715"/>
          </a:xfrm>
          <a:prstGeom prst="rect">
            <a:avLst/>
          </a:prstGeom>
        </p:spPr>
      </p:pic>
      <p:pic>
        <p:nvPicPr>
          <p:cNvPr id="13" name="Picture 12" descr="A person smiling for the camera&#10;&#10;Description generated with very high confidence">
            <a:extLst>
              <a:ext uri="{FF2B5EF4-FFF2-40B4-BE49-F238E27FC236}">
                <a16:creationId xmlns:a16="http://schemas.microsoft.com/office/drawing/2014/main" id="{BB9705AA-D3DA-4235-98CA-4E8CD115CC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558" y="5465151"/>
            <a:ext cx="928566" cy="1392849"/>
          </a:xfrm>
          <a:prstGeom prst="rect">
            <a:avLst/>
          </a:prstGeom>
        </p:spPr>
      </p:pic>
      <p:pic>
        <p:nvPicPr>
          <p:cNvPr id="15" name="Picture 14" descr="A close up of a person&#10;&#10;Description generated with very high confidence">
            <a:extLst>
              <a:ext uri="{FF2B5EF4-FFF2-40B4-BE49-F238E27FC236}">
                <a16:creationId xmlns:a16="http://schemas.microsoft.com/office/drawing/2014/main" id="{B7FA19DF-C793-4E54-B429-702E2E76A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9996" y="5464843"/>
            <a:ext cx="904004" cy="1393157"/>
          </a:xfrm>
          <a:prstGeom prst="rect">
            <a:avLst/>
          </a:prstGeom>
        </p:spPr>
      </p:pic>
      <p:pic>
        <p:nvPicPr>
          <p:cNvPr id="21" name="Picture 20">
            <a:extLst>
              <a:ext uri="{FF2B5EF4-FFF2-40B4-BE49-F238E27FC236}">
                <a16:creationId xmlns:a16="http://schemas.microsoft.com/office/drawing/2014/main" id="{1B9B07B3-F546-4158-A6F9-3E0C44C1765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28368" y="5455409"/>
            <a:ext cx="928775" cy="1393162"/>
          </a:xfrm>
          <a:prstGeom prst="rect">
            <a:avLst/>
          </a:prstGeom>
        </p:spPr>
      </p:pic>
      <p:pic>
        <p:nvPicPr>
          <p:cNvPr id="23" name="Picture 22">
            <a:extLst>
              <a:ext uri="{FF2B5EF4-FFF2-40B4-BE49-F238E27FC236}">
                <a16:creationId xmlns:a16="http://schemas.microsoft.com/office/drawing/2014/main" id="{509AE985-4C22-434A-A317-6D37DD92512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484197" y="5465151"/>
            <a:ext cx="928566" cy="1392849"/>
          </a:xfrm>
          <a:prstGeom prst="rect">
            <a:avLst/>
          </a:prstGeom>
        </p:spPr>
      </p:pic>
      <p:pic>
        <p:nvPicPr>
          <p:cNvPr id="6" name="Picture 5">
            <a:extLst>
              <a:ext uri="{FF2B5EF4-FFF2-40B4-BE49-F238E27FC236}">
                <a16:creationId xmlns:a16="http://schemas.microsoft.com/office/drawing/2014/main" id="{26BE84CA-1103-4153-B5A0-2767B44FBA3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106387" y="5465287"/>
            <a:ext cx="928566" cy="1392577"/>
          </a:xfrm>
          <a:prstGeom prst="rect">
            <a:avLst/>
          </a:prstGeom>
        </p:spPr>
      </p:pic>
      <p:pic>
        <p:nvPicPr>
          <p:cNvPr id="12" name="Picture 11">
            <a:extLst>
              <a:ext uri="{FF2B5EF4-FFF2-40B4-BE49-F238E27FC236}">
                <a16:creationId xmlns:a16="http://schemas.microsoft.com/office/drawing/2014/main" id="{343FCFFB-BD96-429D-94CF-52788F1FA2C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862007" y="5464843"/>
            <a:ext cx="928747" cy="1392849"/>
          </a:xfrm>
          <a:prstGeom prst="rect">
            <a:avLst/>
          </a:prstGeom>
        </p:spPr>
      </p:pic>
    </p:spTree>
    <p:extLst>
      <p:ext uri="{BB962C8B-B14F-4D97-AF65-F5344CB8AC3E}">
        <p14:creationId xmlns:p14="http://schemas.microsoft.com/office/powerpoint/2010/main" val="139499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ADC4DD-08D5-3DA1-BAE2-E0A90AA3D828}"/>
              </a:ext>
            </a:extLst>
          </p:cNvPr>
          <p:cNvSpPr>
            <a:spLocks noGrp="1"/>
          </p:cNvSpPr>
          <p:nvPr>
            <p:ph type="title"/>
          </p:nvPr>
        </p:nvSpPr>
        <p:spPr/>
        <p:txBody>
          <a:bodyPr/>
          <a:lstStyle/>
          <a:p>
            <a:r>
              <a:rPr lang="en-US" sz="3200" dirty="0"/>
              <a:t>On-the-ground partnership motivated The Data Center’s work.</a:t>
            </a:r>
          </a:p>
        </p:txBody>
      </p:sp>
      <p:pic>
        <p:nvPicPr>
          <p:cNvPr id="11" name="Picture 10">
            <a:extLst>
              <a:ext uri="{FF2B5EF4-FFF2-40B4-BE49-F238E27FC236}">
                <a16:creationId xmlns:a16="http://schemas.microsoft.com/office/drawing/2014/main" id="{99A70B26-A232-9EF4-BD1A-8E8E88314463}"/>
              </a:ext>
            </a:extLst>
          </p:cNvPr>
          <p:cNvPicPr>
            <a:picLocks noChangeAspect="1"/>
          </p:cNvPicPr>
          <p:nvPr/>
        </p:nvPicPr>
        <p:blipFill>
          <a:blip r:embed="rId2"/>
          <a:stretch>
            <a:fillRect/>
          </a:stretch>
        </p:blipFill>
        <p:spPr>
          <a:xfrm>
            <a:off x="0" y="1638814"/>
            <a:ext cx="9144000" cy="4380986"/>
          </a:xfrm>
          <a:prstGeom prst="rect">
            <a:avLst/>
          </a:prstGeom>
        </p:spPr>
      </p:pic>
    </p:spTree>
    <p:extLst>
      <p:ext uri="{BB962C8B-B14F-4D97-AF65-F5344CB8AC3E}">
        <p14:creationId xmlns:p14="http://schemas.microsoft.com/office/powerpoint/2010/main" val="374941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B71228-8A4B-3F6D-F16E-07C815310376}"/>
              </a:ext>
            </a:extLst>
          </p:cNvPr>
          <p:cNvSpPr>
            <a:spLocks noGrp="1"/>
          </p:cNvSpPr>
          <p:nvPr>
            <p:ph idx="1"/>
          </p:nvPr>
        </p:nvSpPr>
        <p:spPr>
          <a:xfrm>
            <a:off x="457200" y="1447800"/>
            <a:ext cx="8229600" cy="637531"/>
          </a:xfrm>
        </p:spPr>
        <p:txBody>
          <a:bodyPr/>
          <a:lstStyle/>
          <a:p>
            <a:pPr marL="0" indent="0">
              <a:buNone/>
            </a:pPr>
            <a:r>
              <a:rPr lang="en-US" dirty="0"/>
              <a:t>Wealth Calculations</a:t>
            </a:r>
          </a:p>
        </p:txBody>
      </p:sp>
      <p:sp>
        <p:nvSpPr>
          <p:cNvPr id="3" name="Slide Number Placeholder 2">
            <a:extLst>
              <a:ext uri="{FF2B5EF4-FFF2-40B4-BE49-F238E27FC236}">
                <a16:creationId xmlns:a16="http://schemas.microsoft.com/office/drawing/2014/main" id="{A27FEE9A-56C7-4BF8-3467-569FCCDCDF5D}"/>
              </a:ext>
            </a:extLst>
          </p:cNvPr>
          <p:cNvSpPr>
            <a:spLocks noGrp="1"/>
          </p:cNvSpPr>
          <p:nvPr>
            <p:ph type="sldNum" sz="quarter" idx="12"/>
          </p:nvPr>
        </p:nvSpPr>
        <p:spPr/>
        <p:txBody>
          <a:bodyPr/>
          <a:lstStyle/>
          <a:p>
            <a:fld id="{3186D5E1-BF92-4693-A5AD-8723DA0A444E}" type="slidenum">
              <a:rPr lang="en-US" altLang="en-US" smtClean="0"/>
              <a:pPr/>
              <a:t>4</a:t>
            </a:fld>
            <a:endParaRPr lang="en-US" altLang="en-US" dirty="0"/>
          </a:p>
        </p:txBody>
      </p:sp>
      <p:sp>
        <p:nvSpPr>
          <p:cNvPr id="4" name="Title 3">
            <a:extLst>
              <a:ext uri="{FF2B5EF4-FFF2-40B4-BE49-F238E27FC236}">
                <a16:creationId xmlns:a16="http://schemas.microsoft.com/office/drawing/2014/main" id="{9DBA4D41-DBA7-AB05-C347-6854945DE2EB}"/>
              </a:ext>
            </a:extLst>
          </p:cNvPr>
          <p:cNvSpPr>
            <a:spLocks noGrp="1"/>
          </p:cNvSpPr>
          <p:nvPr>
            <p:ph type="title"/>
          </p:nvPr>
        </p:nvSpPr>
        <p:spPr/>
        <p:txBody>
          <a:bodyPr/>
          <a:lstStyle/>
          <a:p>
            <a:r>
              <a:rPr lang="en-US" sz="2000" dirty="0">
                <a:latin typeface="Arial" panose="020B0604020202020204" pitchFamily="34" charset="0"/>
                <a:cs typeface="Arial" panose="020B0604020202020204" pitchFamily="34" charset="0"/>
              </a:rPr>
              <a:t>The Data Center applied statistical methods from multiple disciplines to publicly available data to develop reliable, accurate estimates of local wealth.</a:t>
            </a:r>
          </a:p>
        </p:txBody>
      </p:sp>
      <p:pic>
        <p:nvPicPr>
          <p:cNvPr id="6" name="Picture 5">
            <a:extLst>
              <a:ext uri="{FF2B5EF4-FFF2-40B4-BE49-F238E27FC236}">
                <a16:creationId xmlns:a16="http://schemas.microsoft.com/office/drawing/2014/main" id="{450CAB82-E87B-A644-AF46-B03AB7A784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9252" y="2447040"/>
            <a:ext cx="7365496" cy="3801360"/>
          </a:xfrm>
          <a:prstGeom prst="rect">
            <a:avLst/>
          </a:prstGeom>
        </p:spPr>
      </p:pic>
    </p:spTree>
    <p:extLst>
      <p:ext uri="{BB962C8B-B14F-4D97-AF65-F5344CB8AC3E}">
        <p14:creationId xmlns:p14="http://schemas.microsoft.com/office/powerpoint/2010/main" val="304123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3D523D-CE1C-50A5-F02E-7C4EF4BB1B4F}"/>
              </a:ext>
            </a:extLst>
          </p:cNvPr>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2380373" y="2713302"/>
            <a:ext cx="4383254" cy="185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9B9F087-0E2E-8555-CEAE-5FBF3C102DDC}"/>
              </a:ext>
            </a:extLst>
          </p:cNvPr>
          <p:cNvSpPr>
            <a:spLocks noGrp="1"/>
          </p:cNvSpPr>
          <p:nvPr>
            <p:ph type="sldNum" sz="quarter" idx="12"/>
          </p:nvPr>
        </p:nvSpPr>
        <p:spPr/>
        <p:txBody>
          <a:bodyPr/>
          <a:lstStyle/>
          <a:p>
            <a:fld id="{3186D5E1-BF92-4693-A5AD-8723DA0A444E}" type="slidenum">
              <a:rPr lang="en-US" altLang="en-US" smtClean="0"/>
              <a:pPr/>
              <a:t>5</a:t>
            </a:fld>
            <a:endParaRPr lang="en-US" altLang="en-US" dirty="0"/>
          </a:p>
        </p:txBody>
      </p:sp>
      <p:sp>
        <p:nvSpPr>
          <p:cNvPr id="4" name="Title 3">
            <a:extLst>
              <a:ext uri="{FF2B5EF4-FFF2-40B4-BE49-F238E27FC236}">
                <a16:creationId xmlns:a16="http://schemas.microsoft.com/office/drawing/2014/main" id="{9E00C5EA-6E2A-683C-DFA2-9410E076645A}"/>
              </a:ext>
            </a:extLst>
          </p:cNvPr>
          <p:cNvSpPr>
            <a:spLocks noGrp="1"/>
          </p:cNvSpPr>
          <p:nvPr>
            <p:ph type="title"/>
          </p:nvPr>
        </p:nvSpPr>
        <p:spPr>
          <a:xfrm>
            <a:off x="0" y="0"/>
            <a:ext cx="9144000" cy="1177085"/>
          </a:xfrm>
        </p:spPr>
        <p:txBody>
          <a:bodyPr/>
          <a:lstStyle/>
          <a:p>
            <a:r>
              <a:rPr lang="en-US" sz="1400" dirty="0">
                <a:latin typeface="Arial" panose="020B0604020202020204" pitchFamily="34" charset="0"/>
                <a:cs typeface="Arial" panose="020B0604020202020204" pitchFamily="34" charset="0"/>
              </a:rPr>
              <a:t>Measures of income, education, homeownership, etc act as snapshots in time describing the condition of our population. Unfortunately, measuring how all of this contributes to overall success is hard, but wealth condenses these challenges into a single calculation. Wealth is a powerful way to contextualize the problems communities face and clears the path for data to better contribute to problem solving.</a:t>
            </a:r>
          </a:p>
        </p:txBody>
      </p:sp>
      <p:pic>
        <p:nvPicPr>
          <p:cNvPr id="2052" name="Picture 4">
            <a:extLst>
              <a:ext uri="{FF2B5EF4-FFF2-40B4-BE49-F238E27FC236}">
                <a16:creationId xmlns:a16="http://schemas.microsoft.com/office/drawing/2014/main" id="{2595B921-5D62-E328-0D4D-6867088B9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81" y="1371600"/>
            <a:ext cx="5334000" cy="3200400"/>
          </a:xfrm>
          <a:prstGeom prst="rect">
            <a:avLst/>
          </a:prstGeom>
          <a:ln>
            <a:solidFill>
              <a:schemeClr val="bg1">
                <a:lumMod val="85000"/>
              </a:schemeClr>
            </a:solidFill>
          </a:ln>
          <a:effectLst>
            <a:outerShdw blurRad="190500" dist="254000" dir="2700000" algn="tl" rotWithShape="0">
              <a:srgbClr val="333333">
                <a:alpha val="80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02CEE2-3644-68AB-910D-1131ADE547B7}"/>
              </a:ext>
            </a:extLst>
          </p:cNvPr>
          <p:cNvPicPr>
            <a:picLocks noChangeAspect="1"/>
          </p:cNvPicPr>
          <p:nvPr/>
        </p:nvPicPr>
        <p:blipFill rotWithShape="1">
          <a:blip r:embed="rId5"/>
          <a:srcRect t="846" b="-846"/>
          <a:stretch/>
        </p:blipFill>
        <p:spPr>
          <a:xfrm>
            <a:off x="1335768" y="1926635"/>
            <a:ext cx="4894466" cy="3200401"/>
          </a:xfrm>
          <a:prstGeom prst="rect">
            <a:avLst/>
          </a:prstGeom>
          <a:solidFill>
            <a:schemeClr val="bg1"/>
          </a:solidFill>
          <a:ln>
            <a:solidFill>
              <a:schemeClr val="bg1">
                <a:lumMod val="85000"/>
              </a:schemeClr>
            </a:solidFill>
          </a:ln>
          <a:effectLst>
            <a:outerShdw blurRad="190500" dist="254000" dir="2700000" algn="tl" rotWithShape="0">
              <a:srgbClr val="333333">
                <a:alpha val="80000"/>
              </a:srgbClr>
            </a:outerShdw>
          </a:effectLst>
        </p:spPr>
      </p:pic>
      <p:pic>
        <p:nvPicPr>
          <p:cNvPr id="2050" name="Picture 2">
            <a:extLst>
              <a:ext uri="{FF2B5EF4-FFF2-40B4-BE49-F238E27FC236}">
                <a16:creationId xmlns:a16="http://schemas.microsoft.com/office/drawing/2014/main" id="{3FF42A8A-C799-5FFD-695F-A2BFA9EEE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514600"/>
            <a:ext cx="5133739" cy="3593617"/>
          </a:xfrm>
          <a:prstGeom prst="rect">
            <a:avLst/>
          </a:prstGeom>
          <a:ln>
            <a:solidFill>
              <a:schemeClr val="bg1">
                <a:lumMod val="85000"/>
              </a:schemeClr>
            </a:solidFill>
          </a:ln>
          <a:effectLst>
            <a:outerShdw blurRad="190500" dist="254000" dir="2700000" algn="tl" rotWithShape="0">
              <a:srgbClr val="333333">
                <a:alpha val="80000"/>
              </a:srgb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F94B33E-489B-D09B-50B2-1B20309908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252" y="3306762"/>
            <a:ext cx="5334000" cy="3200400"/>
          </a:xfrm>
          <a:prstGeom prst="rect">
            <a:avLst/>
          </a:prstGeom>
          <a:ln>
            <a:solidFill>
              <a:schemeClr val="bg1">
                <a:lumMod val="85000"/>
              </a:schemeClr>
            </a:solidFill>
          </a:ln>
          <a:effectLst>
            <a:outerShdw blurRad="190500" dist="254000" dir="2700000" algn="tl" rotWithShape="0">
              <a:srgbClr val="333333">
                <a:alpha val="8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0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60205A-6FC3-0A8B-BB99-33ECA3C3FD3F}"/>
              </a:ext>
            </a:extLst>
          </p:cNvPr>
          <p:cNvPicPr>
            <a:picLocks noChangeAspect="1"/>
          </p:cNvPicPr>
          <p:nvPr/>
        </p:nvPicPr>
        <p:blipFill>
          <a:blip r:embed="rId2">
            <a:alphaModFix/>
            <a:extLst>
              <a:ext uri="{28A0092B-C50C-407E-A947-70E740481C1C}">
                <a14:useLocalDpi xmlns:a14="http://schemas.microsoft.com/office/drawing/2010/main" val="0"/>
              </a:ext>
            </a:extLst>
          </a:blip>
          <a:srcRect/>
          <a:stretch/>
        </p:blipFill>
        <p:spPr>
          <a:xfrm>
            <a:off x="-9144" y="-9144"/>
            <a:ext cx="9144000" cy="6824646"/>
          </a:xfrm>
          <a:prstGeom prst="rect">
            <a:avLst/>
          </a:prstGeom>
          <a:effectLst/>
        </p:spPr>
      </p:pic>
      <p:sp>
        <p:nvSpPr>
          <p:cNvPr id="3" name="Slide Number Placeholder 2">
            <a:extLst>
              <a:ext uri="{FF2B5EF4-FFF2-40B4-BE49-F238E27FC236}">
                <a16:creationId xmlns:a16="http://schemas.microsoft.com/office/drawing/2014/main" id="{A11E0921-8114-7EB6-3AA3-5854219451A7}"/>
              </a:ext>
            </a:extLst>
          </p:cNvPr>
          <p:cNvSpPr>
            <a:spLocks noGrp="1"/>
          </p:cNvSpPr>
          <p:nvPr>
            <p:ph type="sldNum" sz="quarter" idx="12"/>
          </p:nvPr>
        </p:nvSpPr>
        <p:spPr/>
        <p:txBody>
          <a:bodyPr/>
          <a:lstStyle/>
          <a:p>
            <a:fld id="{3186D5E1-BF92-4693-A5AD-8723DA0A444E}" type="slidenum">
              <a:rPr lang="en-US" altLang="en-US" smtClean="0"/>
              <a:pPr/>
              <a:t>6</a:t>
            </a:fld>
            <a:endParaRPr lang="en-US" altLang="en-US" dirty="0"/>
          </a:p>
        </p:txBody>
      </p:sp>
      <p:sp>
        <p:nvSpPr>
          <p:cNvPr id="5" name="Title 4">
            <a:extLst>
              <a:ext uri="{FF2B5EF4-FFF2-40B4-BE49-F238E27FC236}">
                <a16:creationId xmlns:a16="http://schemas.microsoft.com/office/drawing/2014/main" id="{7D2DC482-F1DC-A706-3DA5-35463FCB263D}"/>
              </a:ext>
            </a:extLst>
          </p:cNvPr>
          <p:cNvSpPr>
            <a:spLocks noGrp="1"/>
          </p:cNvSpPr>
          <p:nvPr>
            <p:ph type="title" idx="4294967295"/>
          </p:nvPr>
        </p:nvSpPr>
        <p:spPr>
          <a:xfrm>
            <a:off x="0" y="0"/>
            <a:ext cx="9144000" cy="6824646"/>
          </a:xfrm>
          <a:gradFill flip="none" rotWithShape="1">
            <a:gsLst>
              <a:gs pos="0">
                <a:srgbClr val="FFFFFF"/>
              </a:gs>
              <a:gs pos="39000">
                <a:srgbClr val="FFFFFF"/>
              </a:gs>
              <a:gs pos="87000">
                <a:srgbClr val="FFFFFF">
                  <a:alpha val="58000"/>
                </a:srgbClr>
              </a:gs>
            </a:gsLst>
            <a:path path="rect">
              <a:fillToRect l="50000" t="50000" r="50000" b="50000"/>
            </a:path>
            <a:tileRect/>
          </a:gradFill>
        </p:spPr>
        <p:txBody>
          <a:bodyPr lIns="914400" rIns="914400"/>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This work may be cool, but what does it tell us that we don’t already know? How can it inform our work?</a:t>
            </a:r>
          </a:p>
        </p:txBody>
      </p:sp>
    </p:spTree>
    <p:extLst>
      <p:ext uri="{BB962C8B-B14F-4D97-AF65-F5344CB8AC3E}">
        <p14:creationId xmlns:p14="http://schemas.microsoft.com/office/powerpoint/2010/main" val="151323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86D5E1-BF92-4693-A5AD-8723DA0A444E}" type="slidenum">
              <a:rPr kumimoji="0" lang="en-US" altLang="en-US" sz="1200" b="0" i="0" u="none" strike="noStrike" kern="1200" cap="none" spc="0" normalizeH="0" baseline="0" noProof="0" smtClean="0">
                <a:ln>
                  <a:noFill/>
                </a:ln>
                <a:solidFill>
                  <a:srgbClr val="898989"/>
                </a:solidFill>
                <a:effectLst/>
                <a:uLnTx/>
                <a:uFillTx/>
                <a:latin typeface="Asap" pitchFamily="2"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898989"/>
              </a:solidFill>
              <a:effectLst/>
              <a:uLnTx/>
              <a:uFillTx/>
              <a:latin typeface="Asap" pitchFamily="2" charset="0"/>
              <a:ea typeface="+mn-ea"/>
              <a:cs typeface="Arial" panose="020B0604020202020204" pitchFamily="34" charset="0"/>
            </a:endParaRPr>
          </a:p>
        </p:txBody>
      </p:sp>
      <p:sp>
        <p:nvSpPr>
          <p:cNvPr id="4" name="Title 3"/>
          <p:cNvSpPr>
            <a:spLocks noGrp="1"/>
          </p:cNvSpPr>
          <p:nvPr>
            <p:ph type="title"/>
          </p:nvPr>
        </p:nvSpPr>
        <p:spPr>
          <a:xfrm>
            <a:off x="0" y="0"/>
            <a:ext cx="9144000" cy="914400"/>
          </a:xfrm>
        </p:spPr>
        <p:txBody>
          <a:bodyPr/>
          <a:lstStyle/>
          <a:p>
            <a:r>
              <a:rPr lang="en-US" sz="1800" dirty="0">
                <a:latin typeface="Arial" panose="020B0604020202020204" pitchFamily="34" charset="0"/>
                <a:cs typeface="Arial" panose="020B0604020202020204" pitchFamily="34" charset="0"/>
              </a:rPr>
              <a:t>White households in metro New Orleans are estimated to have more than 13x the median net worth of Black households and nearly 9x the median net worth of Hispanic households.</a:t>
            </a:r>
          </a:p>
        </p:txBody>
      </p:sp>
      <p:pic>
        <p:nvPicPr>
          <p:cNvPr id="1026" name="Picture 2">
            <a:extLst>
              <a:ext uri="{FF2B5EF4-FFF2-40B4-BE49-F238E27FC236}">
                <a16:creationId xmlns:a16="http://schemas.microsoft.com/office/drawing/2014/main" id="{FE4CF8F4-EE9D-96C7-1127-49C6CBE13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46"/>
          <a:stretch/>
        </p:blipFill>
        <p:spPr bwMode="auto">
          <a:xfrm>
            <a:off x="0" y="1238771"/>
            <a:ext cx="9144000" cy="47048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53CA1A2-7A9E-2A87-9AC4-EFB615C3078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58000" y="1035224"/>
            <a:ext cx="2159834" cy="2317576"/>
          </a:xfrm>
          <a:prstGeom prst="rect">
            <a:avLst/>
          </a:prstGeom>
        </p:spPr>
      </p:pic>
    </p:spTree>
    <p:extLst>
      <p:ext uri="{BB962C8B-B14F-4D97-AF65-F5344CB8AC3E}">
        <p14:creationId xmlns:p14="http://schemas.microsoft.com/office/powerpoint/2010/main" val="204200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86D5E1-BF92-4693-A5AD-8723DA0A444E}" type="slidenum">
              <a:rPr kumimoji="0" lang="en-US" altLang="en-US" sz="1200" b="0" i="0" u="none" strike="noStrike" kern="1200" cap="none" spc="0" normalizeH="0" baseline="0" noProof="0" smtClean="0">
                <a:ln>
                  <a:noFill/>
                </a:ln>
                <a:solidFill>
                  <a:srgbClr val="898989"/>
                </a:solidFill>
                <a:effectLst/>
                <a:uLnTx/>
                <a:uFillTx/>
                <a:latin typeface="Asap" pitchFamily="2"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898989"/>
              </a:solidFill>
              <a:effectLst/>
              <a:uLnTx/>
              <a:uFillTx/>
              <a:latin typeface="Asap" pitchFamily="2" charset="0"/>
              <a:ea typeface="+mn-ea"/>
              <a:cs typeface="Arial" panose="020B0604020202020204" pitchFamily="34" charset="0"/>
            </a:endParaRPr>
          </a:p>
        </p:txBody>
      </p:sp>
      <p:sp>
        <p:nvSpPr>
          <p:cNvPr id="4" name="Title 3"/>
          <p:cNvSpPr>
            <a:spLocks noGrp="1"/>
          </p:cNvSpPr>
          <p:nvPr>
            <p:ph type="title"/>
          </p:nvPr>
        </p:nvSpPr>
        <p:spPr>
          <a:xfrm>
            <a:off x="0" y="0"/>
            <a:ext cx="9144000" cy="1035224"/>
          </a:xfrm>
        </p:spPr>
        <p:txBody>
          <a:bodyPr/>
          <a:lstStyle/>
          <a:p>
            <a:r>
              <a:rPr lang="en-US" sz="1400" dirty="0">
                <a:latin typeface="Arial" panose="020B0604020202020204" pitchFamily="34" charset="0"/>
                <a:cs typeface="Arial" panose="020B0604020202020204" pitchFamily="34" charset="0"/>
              </a:rPr>
              <a:t>It provides more specifics on the problem, suggesting how it should be solved. In this case, the data suggests that wealth disparities work can and should be on behalf of all people since there is little racial disparity at the low end of the distribution. In New Orleans this suggests interventions like raising the minimum wage, fixing racial disparities in “good” jobs and in small business revenues – all things addressed by the SEE Change Collective.</a:t>
            </a:r>
          </a:p>
        </p:txBody>
      </p:sp>
      <p:pic>
        <p:nvPicPr>
          <p:cNvPr id="1026" name="Picture 2">
            <a:extLst>
              <a:ext uri="{FF2B5EF4-FFF2-40B4-BE49-F238E27FC236}">
                <a16:creationId xmlns:a16="http://schemas.microsoft.com/office/drawing/2014/main" id="{FE4CF8F4-EE9D-96C7-1127-49C6CBE13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46"/>
          <a:stretch/>
        </p:blipFill>
        <p:spPr bwMode="auto">
          <a:xfrm>
            <a:off x="0" y="1238771"/>
            <a:ext cx="9144000" cy="47048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A1B701D5-195F-26F8-BD81-3DAC1CCDC34C}"/>
              </a:ext>
            </a:extLst>
          </p:cNvPr>
          <p:cNvCxnSpPr>
            <a:cxnSpLocks/>
          </p:cNvCxnSpPr>
          <p:nvPr/>
        </p:nvCxnSpPr>
        <p:spPr>
          <a:xfrm>
            <a:off x="3657600" y="5029200"/>
            <a:ext cx="25908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53CA1A2-7A9E-2A87-9AC4-EFB615C3078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58000" y="1035224"/>
            <a:ext cx="2159834" cy="2317576"/>
          </a:xfrm>
          <a:prstGeom prst="rect">
            <a:avLst/>
          </a:prstGeom>
        </p:spPr>
      </p:pic>
      <p:sp>
        <p:nvSpPr>
          <p:cNvPr id="18" name="TextBox 17">
            <a:extLst>
              <a:ext uri="{FF2B5EF4-FFF2-40B4-BE49-F238E27FC236}">
                <a16:creationId xmlns:a16="http://schemas.microsoft.com/office/drawing/2014/main" id="{A2D991D2-9DB5-74DF-7375-562E2EF9DA78}"/>
              </a:ext>
            </a:extLst>
          </p:cNvPr>
          <p:cNvSpPr txBox="1"/>
          <p:nvPr/>
        </p:nvSpPr>
        <p:spPr>
          <a:xfrm>
            <a:off x="1295400" y="4114800"/>
            <a:ext cx="1734207" cy="756176"/>
          </a:xfrm>
          <a:prstGeom prst="rect">
            <a:avLst/>
          </a:prstGeom>
          <a:solidFill>
            <a:schemeClr val="bg1"/>
          </a:solidFill>
          <a:ln w="12700">
            <a:solidFill>
              <a:schemeClr val="bg1">
                <a:lumMod val="50000"/>
              </a:schemeClr>
            </a:solidFill>
            <a:prstDash val="dash"/>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Very little disparity at the lower third of the distribution.</a:t>
            </a:r>
          </a:p>
        </p:txBody>
      </p:sp>
      <p:sp>
        <p:nvSpPr>
          <p:cNvPr id="19" name="TextBox 18">
            <a:extLst>
              <a:ext uri="{FF2B5EF4-FFF2-40B4-BE49-F238E27FC236}">
                <a16:creationId xmlns:a16="http://schemas.microsoft.com/office/drawing/2014/main" id="{8A9BD14E-E066-2E6B-28EC-635F5F5A9551}"/>
              </a:ext>
            </a:extLst>
          </p:cNvPr>
          <p:cNvSpPr txBox="1"/>
          <p:nvPr/>
        </p:nvSpPr>
        <p:spPr>
          <a:xfrm>
            <a:off x="6750269" y="5522893"/>
            <a:ext cx="2159834" cy="954107"/>
          </a:xfrm>
          <a:prstGeom prst="rect">
            <a:avLst/>
          </a:prstGeom>
          <a:solidFill>
            <a:schemeClr val="bg1"/>
          </a:solidFill>
          <a:ln w="12700">
            <a:solidFill>
              <a:schemeClr val="bg1">
                <a:lumMod val="50000"/>
              </a:schemeClr>
            </a:solidFill>
            <a:prstDash val="dash"/>
          </a:ln>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Relatively affluent Black and Hispanic people only have as much wealth as the typical White person.</a:t>
            </a:r>
          </a:p>
        </p:txBody>
      </p:sp>
      <p:cxnSp>
        <p:nvCxnSpPr>
          <p:cNvPr id="21" name="Straight Arrow Connector 20">
            <a:extLst>
              <a:ext uri="{FF2B5EF4-FFF2-40B4-BE49-F238E27FC236}">
                <a16:creationId xmlns:a16="http://schemas.microsoft.com/office/drawing/2014/main" id="{1D37BA6A-67C0-ECC2-9E04-DBF89BABB1B9}"/>
              </a:ext>
            </a:extLst>
          </p:cNvPr>
          <p:cNvCxnSpPr>
            <a:cxnSpLocks/>
          </p:cNvCxnSpPr>
          <p:nvPr/>
        </p:nvCxnSpPr>
        <p:spPr>
          <a:xfrm flipH="1" flipV="1">
            <a:off x="6172200" y="5105400"/>
            <a:ext cx="457200" cy="533400"/>
          </a:xfrm>
          <a:prstGeom prst="straightConnector1">
            <a:avLst/>
          </a:prstGeom>
          <a:ln w="127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86D5E1-BF92-4693-A5AD-8723DA0A444E}" type="slidenum">
              <a:rPr lang="en-US" altLang="en-US" smtClean="0"/>
              <a:pPr/>
              <a:t>9</a:t>
            </a:fld>
            <a:endParaRPr lang="en-US" altLang="en-US" dirty="0"/>
          </a:p>
        </p:txBody>
      </p:sp>
      <p:sp>
        <p:nvSpPr>
          <p:cNvPr id="4" name="Title 3"/>
          <p:cNvSpPr>
            <a:spLocks noGrp="1"/>
          </p:cNvSpPr>
          <p:nvPr>
            <p:ph type="title"/>
          </p:nvPr>
        </p:nvSpPr>
        <p:spPr>
          <a:xfrm>
            <a:off x="0" y="0"/>
            <a:ext cx="9144000" cy="1189038"/>
          </a:xfrm>
        </p:spPr>
        <p:txBody>
          <a:bodyPr/>
          <a:lstStyle/>
          <a:p>
            <a:r>
              <a:rPr lang="en-US" sz="1800" dirty="0">
                <a:latin typeface="Arial" panose="020B0604020202020204" pitchFamily="34" charset="0"/>
                <a:cs typeface="Arial" panose="020B0604020202020204" pitchFamily="34" charset="0"/>
              </a:rPr>
              <a:t>Black homeowners have far more wealth than Black non-homeowner households but also far less than White homeowner households. In general, non-homeowners struggle to build wealth. Not owning a home does not mean you won’t accumulate wealth, but it may be a side effect of other economic difficulties.</a:t>
            </a:r>
          </a:p>
        </p:txBody>
      </p:sp>
      <p:pic>
        <p:nvPicPr>
          <p:cNvPr id="1026" name="Picture 2">
            <a:extLst>
              <a:ext uri="{FF2B5EF4-FFF2-40B4-BE49-F238E27FC236}">
                <a16:creationId xmlns:a16="http://schemas.microsoft.com/office/drawing/2014/main" id="{FE4CF8F4-EE9D-96C7-1127-49C6CBE13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00"/>
          <a:stretch/>
        </p:blipFill>
        <p:spPr bwMode="auto">
          <a:xfrm>
            <a:off x="0" y="20574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81109"/>
      </p:ext>
    </p:extLst>
  </p:cSld>
  <p:clrMapOvr>
    <a:masterClrMapping/>
  </p:clrMapOvr>
</p:sld>
</file>

<file path=ppt/theme/theme1.xml><?xml version="1.0" encoding="utf-8"?>
<a:theme xmlns:a="http://schemas.openxmlformats.org/drawingml/2006/main" name="Office Them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 Internal use only">
      <a:majorFont>
        <a:latin typeface="Scala Offc"/>
        <a:ea typeface=""/>
        <a:cs typeface=""/>
      </a:majorFont>
      <a:minorFont>
        <a:latin typeface="Asap"/>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ta Center Template.pptx" id="{474C574D-A491-4D62-8CD0-6BB49DFEA0CC}" vid="{8AFE7D5C-421C-4150-8DB1-6307694529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 Center Template</Template>
  <TotalTime>3166</TotalTime>
  <Words>1357</Words>
  <Application>Microsoft Office PowerPoint</Application>
  <PresentationFormat>On-screen Show (4:3)</PresentationFormat>
  <Paragraphs>73</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Asap</vt:lpstr>
      <vt:lpstr>Calibri</vt:lpstr>
      <vt:lpstr>Scala Offc</vt:lpstr>
      <vt:lpstr>Verdana</vt:lpstr>
      <vt:lpstr>Office Theme</vt:lpstr>
      <vt:lpstr>Using Data to Guide Strategies for Closing the Racial Wealth Gap</vt:lpstr>
      <vt:lpstr>PowerPoint Presentation</vt:lpstr>
      <vt:lpstr>On-the-ground partnership motivated The Data Center’s work.</vt:lpstr>
      <vt:lpstr>The Data Center applied statistical methods from multiple disciplines to publicly available data to develop reliable, accurate estimates of local wealth.</vt:lpstr>
      <vt:lpstr>Measures of income, education, homeownership, etc act as snapshots in time describing the condition of our population. Unfortunately, measuring how all of this contributes to overall success is hard, but wealth condenses these challenges into a single calculation. Wealth is a powerful way to contextualize the problems communities face and clears the path for data to better contribute to problem solving.</vt:lpstr>
      <vt:lpstr> This work may be cool, but what does it tell us that we don’t already know? How can it inform our work?</vt:lpstr>
      <vt:lpstr>White households in metro New Orleans are estimated to have more than 13x the median net worth of Black households and nearly 9x the median net worth of Hispanic households.</vt:lpstr>
      <vt:lpstr>It provides more specifics on the problem, suggesting how it should be solved. In this case, the data suggests that wealth disparities work can and should be on behalf of all people since there is little racial disparity at the low end of the distribution. In New Orleans this suggests interventions like raising the minimum wage, fixing racial disparities in “good” jobs and in small business revenues – all things addressed by the SEE Change Collective.</vt:lpstr>
      <vt:lpstr>Black homeowners have far more wealth than Black non-homeowner households but also far less than White homeowner households. In general, non-homeowners struggle to build wealth. Not owning a home does not mean you won’t accumulate wealth, but it may be a side effect of other economic difficulties.</vt:lpstr>
      <vt:lpstr>The SEE Change Collective includes homeownership as one of its key pillars for closing the racial wealth gap with programs that offer soft-seconds, advocate for alternative formulas for measuring credit, down-payment assistance, and first-time home-buyers education, but also supporting anti-displacement efforts and working to reform the appraiser network to produce fairer home valuation. In New Orleans, this also means reforming succession processes and controlling insurance costs. Innovative solutions like collective real estate ownership should aim to deliver the same wealth building opportunities that homeownership provides.</vt:lpstr>
      <vt:lpstr>Wealth generally accumulates with age. Median net worth for Black households in the New Orleans metro peaks at just under $100k after age 65, but median net worth for White households surpasses that peak after just 35 years of age, peaking above $300k.</vt:lpstr>
      <vt:lpstr>Given the data, Urban League can more effectively close the wealth gap by targeting their homeownership programs at young people so their assets and therefore wealth grows over the course of life. New Orleans’ data also suggests young people of color should establish retirement accounts and invest in stocks and mutual funds early in life.</vt:lpstr>
      <vt:lpstr>College graduates tend to be wealthier, but wealth among Black college graduates in Greater New Orleans is comparable to that of White householders with no college degree.</vt:lpstr>
      <vt:lpstr>Because wealth captures past inequities as well, the data can make clear to skeptical audiences that issues are not solely due to socio-economic or just a matter of individual effort. This improves the case for systems change.</vt:lpstr>
      <vt:lpstr>Leveraging the flexibility of our methods, policymakers can test the efficacy of their solutions, nonprofits and philanthropy can measure their impact, advocates and other leaders can understand the scale of impact needed to eliminate disparities.</vt:lpstr>
      <vt:lpstr>Example: Milwaukee has an initiative to grow its population to 1 million people, but growth can be a mixed bag for vulnerable populations. Use the summative power of wealth and the breath of its inputs to ensure growth is benefitting everyone and not widening disparities.</vt:lpstr>
      <vt:lpstr>Using wealth data as an effective tool for change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Lamar Gardere</dc:creator>
  <cp:lastModifiedBy>Lamar Gardere</cp:lastModifiedBy>
  <cp:revision>1</cp:revision>
  <cp:lastPrinted>2017-08-03T18:35:29Z</cp:lastPrinted>
  <dcterms:created xsi:type="dcterms:W3CDTF">2024-09-19T15:19:53Z</dcterms:created>
  <dcterms:modified xsi:type="dcterms:W3CDTF">2024-09-21T20:06:36Z</dcterms:modified>
</cp:coreProperties>
</file>