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99" r:id="rId5"/>
    <p:sldMasterId id="2147493513" r:id="rId6"/>
    <p:sldMasterId id="2147493485" r:id="rId7"/>
  </p:sldMasterIdLst>
  <p:notesMasterIdLst>
    <p:notesMasterId r:id="rId23"/>
  </p:notesMasterIdLst>
  <p:sldIdLst>
    <p:sldId id="256" r:id="rId8"/>
    <p:sldId id="291" r:id="rId9"/>
    <p:sldId id="289" r:id="rId10"/>
    <p:sldId id="258" r:id="rId11"/>
    <p:sldId id="292" r:id="rId12"/>
    <p:sldId id="273" r:id="rId13"/>
    <p:sldId id="290" r:id="rId14"/>
    <p:sldId id="282" r:id="rId15"/>
    <p:sldId id="279" r:id="rId16"/>
    <p:sldId id="296" r:id="rId17"/>
    <p:sldId id="294" r:id="rId18"/>
    <p:sldId id="297" r:id="rId19"/>
    <p:sldId id="287" r:id="rId20"/>
    <p:sldId id="295" r:id="rId21"/>
    <p:sldId id="284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A4A3A4"/>
          </p15:clr>
        </p15:guide>
        <p15:guide id="2" pos="1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tingolo, Rob" initials="PR" lastIdx="1" clrIdx="0"/>
  <p:cmAuthor id="1" name="Leah Hendey" initials="L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58020" autoAdjust="0"/>
  </p:normalViewPr>
  <p:slideViewPr>
    <p:cSldViewPr snapToGrid="0" snapToObjects="1">
      <p:cViewPr varScale="1">
        <p:scale>
          <a:sx n="66" d="100"/>
          <a:sy n="66" d="100"/>
        </p:scale>
        <p:origin x="2400" y="66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SNIP Score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For Each NNIP Partner City</a:t>
            </a:r>
            <a:endParaRPr lang="en-US">
              <a:effectLst/>
            </a:endParaRPr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2015 SNIP</c:v>
                </c:pt>
              </c:strCache>
            </c:strRef>
          </c:tx>
          <c:invertIfNegative val="0"/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494-412A-9C50-FB98EC8657A5}"/>
              </c:ext>
            </c:extLst>
          </c:dPt>
          <c:dPt>
            <c:idx val="16"/>
            <c:invertIfNegative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3-0494-412A-9C50-FB98EC8657A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(2)'!$A$2:$A$30</c:f>
              <c:strCache>
                <c:ptCount val="16"/>
                <c:pt idx="15">
                  <c:v>Average</c:v>
                </c:pt>
              </c:strCache>
            </c:strRef>
          </c:cat>
          <c:val>
            <c:numRef>
              <c:f>'Sheet1 (2)'!$B$2:$B$31</c:f>
              <c:numCache>
                <c:formatCode>General</c:formatCode>
                <c:ptCount val="3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4.3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94-412A-9C50-FB98EC865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56848"/>
        <c:axId val="207857632"/>
      </c:barChart>
      <c:catAx>
        <c:axId val="20785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7857632"/>
        <c:crosses val="autoZero"/>
        <c:auto val="1"/>
        <c:lblAlgn val="ctr"/>
        <c:lblOffset val="100"/>
        <c:noMultiLvlLbl val="0"/>
      </c:catAx>
      <c:valAx>
        <c:axId val="207857632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207856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Change in</a:t>
            </a:r>
            <a:r>
              <a:rPr lang="en-US" sz="1800" b="1" baseline="0" dirty="0"/>
              <a:t> Average and Median</a:t>
            </a:r>
          </a:p>
          <a:p>
            <a:pPr>
              <a:defRPr sz="1800" b="1"/>
            </a:pPr>
            <a:r>
              <a:rPr lang="en-US" sz="1800" b="1" baseline="0" dirty="0"/>
              <a:t>SNIP Score, Last 3 Years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Mean</c:v>
                </c:pt>
                <c:pt idx="1">
                  <c:v>Median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4-4881-A205-91E116862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Mean</c:v>
                </c:pt>
                <c:pt idx="1">
                  <c:v>Median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4-4881-A205-91E116862F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Mean</c:v>
                </c:pt>
                <c:pt idx="1">
                  <c:v>Median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4.3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64-4881-A205-91E116862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6360800"/>
        <c:axId val="912724816"/>
      </c:barChart>
      <c:catAx>
        <c:axId val="63636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2724816"/>
        <c:crosses val="autoZero"/>
        <c:auto val="1"/>
        <c:lblAlgn val="ctr"/>
        <c:lblOffset val="100"/>
        <c:noMultiLvlLbl val="0"/>
      </c:catAx>
      <c:valAx>
        <c:axId val="91272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6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of Partners </a:t>
            </a:r>
            <a:br>
              <a:rPr lang="en-US"/>
            </a:br>
            <a:r>
              <a:rPr lang="en-US"/>
              <a:t>with</a:t>
            </a:r>
            <a:r>
              <a:rPr lang="en-US" baseline="0"/>
              <a:t> </a:t>
            </a:r>
            <a:r>
              <a:rPr lang="en-US"/>
              <a:t>Each Data</a:t>
            </a:r>
          </a:p>
        </c:rich>
      </c:tx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Sheet3!$C$2:$C$11</c:f>
              <c:numCache>
                <c:formatCode>0%</c:formatCode>
                <c:ptCount val="10"/>
                <c:pt idx="0">
                  <c:v>0.71</c:v>
                </c:pt>
                <c:pt idx="1">
                  <c:v>0.45</c:v>
                </c:pt>
                <c:pt idx="2">
                  <c:v>0.45</c:v>
                </c:pt>
                <c:pt idx="3">
                  <c:v>0.52</c:v>
                </c:pt>
                <c:pt idx="4">
                  <c:v>0.42</c:v>
                </c:pt>
                <c:pt idx="5">
                  <c:v>0.52</c:v>
                </c:pt>
                <c:pt idx="6">
                  <c:v>0.32</c:v>
                </c:pt>
                <c:pt idx="7">
                  <c:v>0.42</c:v>
                </c:pt>
                <c:pt idx="8">
                  <c:v>0.16</c:v>
                </c:pt>
                <c:pt idx="9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3-4417-9B68-EF6CE1430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93136"/>
        <c:axId val="131643560"/>
      </c:barChart>
      <c:catAx>
        <c:axId val="14629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31643560"/>
        <c:crosses val="autoZero"/>
        <c:auto val="1"/>
        <c:lblAlgn val="ctr"/>
        <c:lblOffset val="100"/>
        <c:noMultiLvlLbl val="0"/>
      </c:catAx>
      <c:valAx>
        <c:axId val="13164356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46293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Change in Data Holdings,</a:t>
            </a:r>
            <a:r>
              <a:rPr lang="en-US" baseline="0" dirty="0"/>
              <a:t> 2015-2017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[SNIP2015.xlsx]Sheet3!$C$1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[SNIP2015.xlsx]Sheet3!$A$2:$A$11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[SNIP2015.xlsx]Sheet3!$C$2:$C$11</c:f>
              <c:numCache>
                <c:formatCode>0%</c:formatCode>
                <c:ptCount val="10"/>
                <c:pt idx="0">
                  <c:v>0.6428571428571429</c:v>
                </c:pt>
                <c:pt idx="1">
                  <c:v>0.5357142857142857</c:v>
                </c:pt>
                <c:pt idx="2">
                  <c:v>0.5</c:v>
                </c:pt>
                <c:pt idx="3">
                  <c:v>0.39285714285714285</c:v>
                </c:pt>
                <c:pt idx="4">
                  <c:v>0.39285714285714285</c:v>
                </c:pt>
                <c:pt idx="5">
                  <c:v>0.39285714285714285</c:v>
                </c:pt>
                <c:pt idx="6">
                  <c:v>0.35714285714285715</c:v>
                </c:pt>
                <c:pt idx="7">
                  <c:v>0.25</c:v>
                </c:pt>
                <c:pt idx="8">
                  <c:v>0.17857142857142858</c:v>
                </c:pt>
                <c:pt idx="9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3-4B4A-8B71-20B9875792BC}"/>
            </c:ext>
          </c:extLst>
        </c:ser>
        <c:ser>
          <c:idx val="1"/>
          <c:order val="1"/>
          <c:tx>
            <c:strRef>
              <c:f>[SNIP2015.xlsx]Sheet3!$E$1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[SNIP2015.xlsx]Sheet3!$A$2:$A$11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[SNIP2015.xlsx]Sheet3!$E$2:$E$11</c:f>
              <c:numCache>
                <c:formatCode>0%</c:formatCode>
                <c:ptCount val="10"/>
                <c:pt idx="0">
                  <c:v>0.71</c:v>
                </c:pt>
                <c:pt idx="1">
                  <c:v>0.45</c:v>
                </c:pt>
                <c:pt idx="2">
                  <c:v>0.45</c:v>
                </c:pt>
                <c:pt idx="3">
                  <c:v>0.52</c:v>
                </c:pt>
                <c:pt idx="4">
                  <c:v>0.42</c:v>
                </c:pt>
                <c:pt idx="5">
                  <c:v>0.52</c:v>
                </c:pt>
                <c:pt idx="6">
                  <c:v>0.32</c:v>
                </c:pt>
                <c:pt idx="7">
                  <c:v>0.42</c:v>
                </c:pt>
                <c:pt idx="8">
                  <c:v>0.16</c:v>
                </c:pt>
                <c:pt idx="9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43-4B4A-8B71-20B987579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073088"/>
        <c:axId val="208076160"/>
      </c:barChart>
      <c:catAx>
        <c:axId val="20807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076160"/>
        <c:crosses val="autoZero"/>
        <c:auto val="1"/>
        <c:lblAlgn val="ctr"/>
        <c:lblOffset val="100"/>
        <c:noMultiLvlLbl val="0"/>
      </c:catAx>
      <c:valAx>
        <c:axId val="20807616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0807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55328494485625"/>
          <c:y val="0.20206692913385829"/>
          <c:w val="0.13224761263018964"/>
          <c:h val="0.17661592300962381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10/6/2017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3</a:t>
            </a:r>
            <a:r>
              <a:rPr lang="en-US" baseline="30000" dirty="0"/>
              <a:t>rd</a:t>
            </a:r>
            <a:r>
              <a:rPr lang="en-US" dirty="0"/>
              <a:t> time I’m presenting on this. Happy to report some improvements in the overall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Happy to report</a:t>
            </a:r>
            <a:r>
              <a:rPr lang="en-US" baseline="0" dirty="0"/>
              <a:t> improved SNIP numbers this year, especially for the median SNIP score.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KP add- - xx % of the schools data are at school-level and xx percent have the student’s address.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0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get</a:t>
            </a:r>
            <a:r>
              <a:rPr lang="en-US" baseline="0" dirty="0"/>
              <a:t> into results…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Local data is central to NNIP.</a:t>
            </a:r>
          </a:p>
          <a:p>
            <a:r>
              <a:rPr lang="en-US" dirty="0"/>
              <a:t>We</a:t>
            </a:r>
            <a:r>
              <a:rPr lang="en-US" baseline="0" dirty="0"/>
              <a:t> care about data that is at small geographies and regularly updated.</a:t>
            </a:r>
          </a:p>
          <a:p>
            <a:endParaRPr lang="en-US" dirty="0"/>
          </a:p>
          <a:p>
            <a:r>
              <a:rPr lang="en-US" dirty="0"/>
              <a:t>NNIP partners agree to collect data:</a:t>
            </a:r>
          </a:p>
          <a:p>
            <a:pPr lvl="0"/>
            <a:r>
              <a:rPr lang="en-US" dirty="0"/>
              <a:t>across topics since problems and solutions rarely fall within silos</a:t>
            </a:r>
          </a:p>
          <a:p>
            <a:pPr lvl="0"/>
            <a:r>
              <a:rPr lang="en-US" dirty="0"/>
              <a:t>across time to reduce effort/costs of acquisition and processing over time, to look at trends, and to be responsive to quick requests</a:t>
            </a:r>
          </a:p>
          <a:p>
            <a:pPr lvl="0"/>
            <a:r>
              <a:rPr lang="en-US" dirty="0"/>
              <a:t>at the neighborhood level – because we know issues are not the same across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3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inventory goes back almost 20 years.</a:t>
            </a:r>
          </a:p>
          <a:p>
            <a:r>
              <a:rPr lang="en-US" dirty="0"/>
              <a:t>Covers  the most common types of data, but not everything. </a:t>
            </a:r>
          </a:p>
          <a:p>
            <a:endParaRPr lang="en-US" dirty="0"/>
          </a:p>
          <a:p>
            <a:r>
              <a:rPr lang="en-US" dirty="0"/>
              <a:t>Example</a:t>
            </a:r>
            <a:r>
              <a:rPr lang="en-US" baseline="0" dirty="0"/>
              <a:t> suggestion: policing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to all the partners who updated on-time!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Acknowledge that some of the scores aren’t based on up-to-date inventories.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SNIP is a summary score to</a:t>
            </a:r>
            <a:r>
              <a:rPr lang="en-US" baseline="0" dirty="0"/>
              <a:t> give us a snapshot of the extent of the data each partner has.</a:t>
            </a:r>
            <a:endParaRPr lang="en-US" dirty="0"/>
          </a:p>
          <a:p>
            <a:r>
              <a:rPr lang="en-US" dirty="0"/>
              <a:t>A few key changes from last time…</a:t>
            </a:r>
          </a:p>
          <a:p>
            <a:r>
              <a:rPr lang="en-US" dirty="0"/>
              <a:t>Prisoner re-entry is gone.</a:t>
            </a:r>
          </a:p>
          <a:p>
            <a:r>
              <a:rPr lang="en-US" dirty="0"/>
              <a:t>Business licenses is now part of SNIP.</a:t>
            </a:r>
          </a:p>
          <a:p>
            <a:r>
              <a:rPr lang="en-US" dirty="0"/>
              <a:t>A</a:t>
            </a:r>
            <a:r>
              <a:rPr lang="en-US" baseline="0" dirty="0"/>
              <a:t> few small changes about how vital stats and distressed property indicator is calculated.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how SNIP works….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scores this time around. </a:t>
            </a:r>
          </a:p>
          <a:p>
            <a:r>
              <a:rPr lang="en-US" dirty="0"/>
              <a:t>Average</a:t>
            </a:r>
            <a:r>
              <a:rPr lang="en-US" baseline="0" dirty="0"/>
              <a:t> is a little lower than last year, expected since we tightened up the date requirement.</a:t>
            </a:r>
          </a:p>
          <a:p>
            <a:r>
              <a:rPr lang="en-US" baseline="0" dirty="0"/>
              <a:t>We think it should look better and will once all the inventories are up-to-date, specifically, few zeros.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stats.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NNIP Data Inventory Analysis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Rob </a:t>
            </a:r>
            <a:r>
              <a:rPr lang="en-US" dirty="0" err="1"/>
              <a:t>Pitingolo</a:t>
            </a:r>
            <a:r>
              <a:rPr lang="en-US" dirty="0"/>
              <a:t>, The Urban Institute</a:t>
            </a:r>
          </a:p>
          <a:p>
            <a:pPr lvl="0"/>
            <a:r>
              <a:rPr lang="en-US" dirty="0"/>
              <a:t>NNIP Partnership Meeting</a:t>
            </a:r>
          </a:p>
          <a:p>
            <a:pPr lvl="0"/>
            <a:r>
              <a:rPr lang="en-US" dirty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ADD</a:t>
            </a:r>
            <a:br>
              <a:rPr lang="en-US" dirty="0"/>
            </a:br>
            <a:r>
              <a:rPr lang="en-US" dirty="0"/>
              <a:t>TRANSITION SLIDE TITLE</a:t>
            </a:r>
            <a:br>
              <a:rPr lang="en-US" dirty="0"/>
            </a:br>
            <a:r>
              <a:rPr lang="en-US" dirty="0"/>
              <a:t>THIRD LINE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HERE TO ADD SUBTITLE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/>
              <a:t>CLICK TO EDIT CLOSING</a:t>
            </a:r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/>
              <a:t>Click to add custom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NNIP Data Inventory Analysis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Rob </a:t>
            </a:r>
            <a:r>
              <a:rPr lang="en-US" dirty="0" err="1"/>
              <a:t>Pitingolo</a:t>
            </a:r>
            <a:r>
              <a:rPr lang="en-US" dirty="0"/>
              <a:t>, The Urban Institute</a:t>
            </a:r>
          </a:p>
          <a:p>
            <a:pPr lvl="0"/>
            <a:r>
              <a:rPr lang="en-US" dirty="0"/>
              <a:t>NNIP Partnership Meeting</a:t>
            </a:r>
          </a:p>
          <a:p>
            <a:pPr lvl="0"/>
            <a:r>
              <a:rPr lang="en-US" dirty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8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03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2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117542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5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ADD</a:t>
            </a:r>
            <a:br>
              <a:rPr lang="en-US" dirty="0"/>
            </a:br>
            <a:r>
              <a:rPr lang="en-US" dirty="0"/>
              <a:t>TRANSITION SLIDE TITLE</a:t>
            </a:r>
            <a:br>
              <a:rPr lang="en-US" dirty="0"/>
            </a:br>
            <a:r>
              <a:rPr lang="en-US" dirty="0"/>
              <a:t>THIRD LINE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HERE TO ADD SUBTITLE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3298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/>
              <a:t>CLICK TO EDIT CLOSING</a:t>
            </a:r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/>
              <a:t>Click to add custom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7334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NNIP Data Inventory Analysis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Rob </a:t>
            </a:r>
            <a:r>
              <a:rPr lang="en-US" dirty="0" err="1"/>
              <a:t>Pitingolo</a:t>
            </a:r>
            <a:r>
              <a:rPr lang="en-US" dirty="0"/>
              <a:t>, The Urban Institute</a:t>
            </a:r>
          </a:p>
          <a:p>
            <a:pPr lvl="0"/>
            <a:r>
              <a:rPr lang="en-US" dirty="0"/>
              <a:t>NNIP Partnership Meeting</a:t>
            </a:r>
          </a:p>
          <a:p>
            <a:pPr lvl="0"/>
            <a:r>
              <a:rPr lang="en-US" dirty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8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5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6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106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130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2614824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ADD</a:t>
            </a:r>
            <a:br>
              <a:rPr lang="en-US" dirty="0"/>
            </a:br>
            <a:r>
              <a:rPr lang="en-US" dirty="0"/>
              <a:t>TRANSITION SLIDE TITLE</a:t>
            </a:r>
            <a:br>
              <a:rPr lang="en-US" dirty="0"/>
            </a:br>
            <a:r>
              <a:rPr lang="en-US" dirty="0"/>
              <a:t>THIRD LINE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HERE TO ADD SUBTITLE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155795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6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/>
              <a:t>CLICK TO EDIT CLOSING</a:t>
            </a:r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/>
              <a:t>Click to add custom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0710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NNIP Data Inventory Analysis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Rob </a:t>
            </a:r>
            <a:r>
              <a:rPr lang="en-US" dirty="0" err="1"/>
              <a:t>Pitingolo</a:t>
            </a:r>
            <a:r>
              <a:rPr lang="en-US" dirty="0"/>
              <a:t>, The Urban Institute</a:t>
            </a:r>
          </a:p>
          <a:p>
            <a:pPr lvl="0"/>
            <a:r>
              <a:rPr lang="en-US" dirty="0"/>
              <a:t>NNIP Partnership Meeting</a:t>
            </a:r>
          </a:p>
          <a:p>
            <a:pPr lvl="0"/>
            <a:r>
              <a:rPr lang="en-US" dirty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65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HERE</a:t>
            </a:r>
            <a:br>
              <a:rPr lang="en-US" dirty="0"/>
            </a:br>
            <a:r>
              <a:rPr lang="en-US" dirty="0"/>
              <a:t>SECOND LINE OF TEXT IF NEEDED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 LINES OF TEXT IF NEEDED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MONTH XX, 20XX</a:t>
            </a:r>
            <a:br>
              <a:rPr lang="en-US" dirty="0"/>
            </a:br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4087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50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15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36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265637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HERE TO ADD</a:t>
            </a:r>
            <a:br>
              <a:rPr lang="en-US" dirty="0"/>
            </a:br>
            <a:r>
              <a:rPr lang="en-US" dirty="0"/>
              <a:t>TRANSITION SLIDE TITLE</a:t>
            </a:r>
            <a:br>
              <a:rPr lang="en-US" dirty="0"/>
            </a:br>
            <a:r>
              <a:rPr lang="en-US" dirty="0"/>
              <a:t>THIRD LINE IF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HERE TO ADD SUBTITLE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135892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/>
              <a:t>CLICK TO EDIT CLOSING</a:t>
            </a:r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/>
              <a:t>Click to add custom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2873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Two column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EDIT SLIDE TITLE</a:t>
            </a:r>
            <a:br>
              <a:rPr lang="en-US" dirty="0"/>
            </a:br>
            <a:r>
              <a:rPr lang="en-US" dirty="0"/>
              <a:t>SECOND LINE IF NEEDED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7.jpe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0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23" Type="http://schemas.openxmlformats.org/officeDocument/2006/relationships/image" Target="../media/image19.jpe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22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/>
              <a:t>Data Inventory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Rob </a:t>
            </a:r>
            <a:r>
              <a:rPr lang="en-US" dirty="0" err="1"/>
              <a:t>Pitingolo</a:t>
            </a:r>
            <a:r>
              <a:rPr lang="en-US" dirty="0"/>
              <a:t>, The Urban Institute</a:t>
            </a:r>
          </a:p>
          <a:p>
            <a:r>
              <a:rPr lang="en-US" dirty="0"/>
              <a:t>NNIP Partnership Meeting,</a:t>
            </a:r>
            <a:r>
              <a:rPr lang="en-US" baseline="0" dirty="0"/>
              <a:t> </a:t>
            </a:r>
            <a:r>
              <a:rPr lang="en-US" dirty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 of the Data Inventory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</a:t>
            </a:r>
            <a:r>
              <a:rPr lang="en-US" baseline="0" dirty="0"/>
              <a:t> is a central piece of NNIP</a:t>
            </a:r>
          </a:p>
          <a:p>
            <a:r>
              <a:rPr lang="en-US" baseline="0" dirty="0"/>
              <a:t>Self-assessment</a:t>
            </a:r>
          </a:p>
          <a:p>
            <a:r>
              <a:rPr lang="en-US" baseline="0" dirty="0"/>
              <a:t>Helps HQ identify organizational challenges</a:t>
            </a:r>
          </a:p>
          <a:p>
            <a:r>
              <a:rPr lang="en-US" dirty="0"/>
              <a:t>Improving</a:t>
            </a:r>
            <a:r>
              <a:rPr lang="en-US" baseline="0" dirty="0"/>
              <a:t> the network</a:t>
            </a:r>
          </a:p>
        </p:txBody>
      </p:sp>
      <p:pic>
        <p:nvPicPr>
          <p:cNvPr id="4098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  <p:sldLayoutId id="2147493511" r:id="rId12"/>
    <p:sldLayoutId id="214749351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Neighborhood Data is More than Municipal Data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/>
              <a:t>NNIP Data should be…</a:t>
            </a:r>
          </a:p>
        </p:txBody>
      </p:sp>
      <p:pic>
        <p:nvPicPr>
          <p:cNvPr id="6146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/>
              <a:t>Small Geography</a:t>
            </a:r>
            <a:br>
              <a:rPr lang="en-US" baseline="0" dirty="0"/>
            </a:br>
            <a:r>
              <a:rPr lang="en-US" sz="1800" baseline="0" dirty="0"/>
              <a:t>Tract, Block Grp, Zip, Parcel</a:t>
            </a:r>
          </a:p>
        </p:txBody>
      </p:sp>
      <p:pic>
        <p:nvPicPr>
          <p:cNvPr id="6148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98869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/>
              <a:t>Current &amp; Up-to-Date</a:t>
            </a:r>
            <a:endParaRPr 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40918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6" r:id="rId3"/>
    <p:sldLayoutId id="2147493517" r:id="rId4"/>
    <p:sldLayoutId id="2147493518" r:id="rId5"/>
    <p:sldLayoutId id="2147493519" r:id="rId6"/>
    <p:sldLayoutId id="2147493520" r:id="rId7"/>
    <p:sldLayoutId id="2147493521" r:id="rId8"/>
    <p:sldLayoutId id="2147493522" r:id="rId9"/>
    <p:sldLayoutId id="2147493523" r:id="rId10"/>
    <p:sldLayoutId id="2147493524" r:id="rId11"/>
    <p:sldLayoutId id="2147493525" r:id="rId12"/>
    <p:sldLayoutId id="214749352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Introducing the SNIP</a:t>
            </a:r>
            <a:r>
              <a:rPr lang="en-US" baseline="0" dirty="0"/>
              <a:t> Score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Small-geography</a:t>
            </a:r>
            <a:r>
              <a:rPr lang="en-US" baseline="0" dirty="0"/>
              <a:t> Neighborhood Indicator Performance (SNIP) Components:</a:t>
            </a:r>
            <a:endParaRPr lang="en-US" dirty="0"/>
          </a:p>
        </p:txBody>
      </p:sp>
      <p:pic>
        <p:nvPicPr>
          <p:cNvPr id="205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2" y="3937263"/>
            <a:ext cx="1613972" cy="11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" y="5152127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0" y="5220138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3937263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itlePage_Header_Img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829254" y="20999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NNIP Data Inventory </a:t>
            </a:r>
            <a:br>
              <a:rPr lang="en-US" dirty="0"/>
            </a:br>
            <a:r>
              <a:rPr lang="en-US" dirty="0"/>
              <a:t>&amp; SNIP Score Update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829252" y="46077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ROB PITINGOLO</a:t>
            </a:r>
          </a:p>
          <a:p>
            <a:r>
              <a:rPr lang="en-US" altLang="en-US" dirty="0"/>
              <a:t>OCTOBER 13,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SNIP Scores Improved Between 2015 and 2017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FF9695A-DBB7-4F2D-974F-07153A9BDE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011787"/>
              </p:ext>
            </p:extLst>
          </p:nvPr>
        </p:nvGraphicFramePr>
        <p:xfrm>
          <a:off x="304799" y="1582057"/>
          <a:ext cx="8658235" cy="4528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477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NNIP’s most common up-to-date neighborhood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066485"/>
              </p:ext>
            </p:extLst>
          </p:nvPr>
        </p:nvGraphicFramePr>
        <p:xfrm>
          <a:off x="276235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7658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NNIP’s most common up-to-date neighborhood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167513"/>
              </p:ext>
            </p:extLst>
          </p:nvPr>
        </p:nvGraphicFramePr>
        <p:xfrm>
          <a:off x="193430" y="1669143"/>
          <a:ext cx="8631256" cy="474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675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Did We Do?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220" name="Picture 4" descr="http://www.rotoscopers.com/wp-content/uploads/2015/11/Thin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" y="1678675"/>
            <a:ext cx="8139621" cy="45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43558" y="5291063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>
                <a:solidFill>
                  <a:schemeClr val="bg1"/>
                </a:solidFill>
              </a:rPr>
              <a:t>Ask Rob for details</a:t>
            </a:r>
            <a:r>
              <a:rPr lang="en-US" b="1" dirty="0">
                <a:solidFill>
                  <a:schemeClr val="bg1"/>
                </a:solidFill>
              </a:rPr>
              <a:t> during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or after the meeting</a:t>
            </a:r>
            <a:endParaRPr lang="en-US" b="1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Goals for the next year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Let’s AIM for 100% participation</a:t>
            </a:r>
          </a:p>
          <a:p>
            <a:r>
              <a:rPr lang="en-US" dirty="0"/>
              <a:t>Acquire at least one new dataset OR</a:t>
            </a:r>
          </a:p>
          <a:p>
            <a:r>
              <a:rPr lang="en-US" baseline="0" dirty="0"/>
              <a:t>Bring</a:t>
            </a:r>
            <a:r>
              <a:rPr lang="en-US" dirty="0"/>
              <a:t> and old one</a:t>
            </a:r>
            <a:br>
              <a:rPr lang="en-US" dirty="0"/>
            </a:br>
            <a:r>
              <a:rPr lang="en-US" dirty="0"/>
              <a:t>up-to-date</a:t>
            </a:r>
          </a:p>
        </p:txBody>
      </p:sp>
      <p:pic>
        <p:nvPicPr>
          <p:cNvPr id="2052" name="Picture 4" descr="Darts in a dartbo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04" y="1863119"/>
            <a:ext cx="4034378" cy="26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winner is…</a:t>
            </a:r>
            <a:br>
              <a:rPr lang="en-US" dirty="0"/>
            </a:br>
            <a:r>
              <a:rPr lang="en-US" dirty="0"/>
              <a:t>3-WAY TIE!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71097" y="4928125"/>
            <a:ext cx="19219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/>
              <a:t>Cleveland!</a:t>
            </a:r>
            <a:endParaRPr lang="en-US" b="1" baseline="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59930" y="5055929"/>
            <a:ext cx="1366891" cy="4064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Austin</a:t>
            </a:r>
            <a:r>
              <a:rPr lang="en-US" b="1" baseline="0" dirty="0"/>
              <a:t>!</a:t>
            </a:r>
            <a:endParaRPr lang="en-US" b="1" baseline="0" dirty="0">
              <a:solidFill>
                <a:schemeClr val="bg1"/>
              </a:solidFill>
            </a:endParaRPr>
          </a:p>
        </p:txBody>
      </p:sp>
      <p:pic>
        <p:nvPicPr>
          <p:cNvPr id="2052" name="Picture 4" descr="Image result for baltimore orioles w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73" y="1923729"/>
            <a:ext cx="4023821" cy="26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cavs celeb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1" y="1528549"/>
            <a:ext cx="4543582" cy="34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exas football celeb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87" y="3812864"/>
            <a:ext cx="3960686" cy="26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875342" y="5693705"/>
            <a:ext cx="19219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/>
              <a:t>Austin!</a:t>
            </a:r>
            <a:endParaRPr lang="en-US" b="1" baseline="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20511" y="1449571"/>
            <a:ext cx="19219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/>
              <a:t>Baltimore!</a:t>
            </a:r>
            <a:endParaRPr lang="en-US" b="1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Local data is central to the </a:t>
            </a:r>
            <a:br>
              <a:rPr lang="en-US" dirty="0"/>
            </a:br>
            <a:r>
              <a:rPr lang="en-US" dirty="0"/>
              <a:t>NNIP mission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3429" y="1566916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/>
              <a:t>Local </a:t>
            </a:r>
            <a:r>
              <a:rPr lang="en-US" dirty="0"/>
              <a:t>d</a:t>
            </a:r>
            <a:r>
              <a:rPr lang="en-US" baseline="0" dirty="0"/>
              <a:t>ata should be…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/>
              <a:t>Small Geography</a:t>
            </a:r>
            <a:br>
              <a:rPr lang="en-US" baseline="0" dirty="0"/>
            </a:br>
            <a:r>
              <a:rPr lang="en-US" sz="1800" baseline="0" dirty="0"/>
              <a:t>Tract, Block Grp, Zip, Parcel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/>
              <a:t>Recurring &amp; Up-to-Date</a:t>
            </a:r>
          </a:p>
        </p:txBody>
      </p:sp>
      <p:pic>
        <p:nvPicPr>
          <p:cNvPr id="6148" name="Picture 4" descr="Planning at head off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" y="2278546"/>
            <a:ext cx="2872407" cy="28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update scrab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4" y="2398685"/>
            <a:ext cx="4059936" cy="27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5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Data Inventory?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published1996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r>
              <a:rPr lang="en-US" dirty="0"/>
              <a:t>Geography &amp; coverage level</a:t>
            </a:r>
          </a:p>
          <a:p>
            <a:r>
              <a:rPr lang="en-US" dirty="0"/>
              <a:t>Migrated to NNIP website in 2015</a:t>
            </a:r>
          </a:p>
          <a:p>
            <a:r>
              <a:rPr lang="en-US" dirty="0"/>
              <a:t>Suggestions for added data sources welcome</a:t>
            </a:r>
            <a:endParaRPr lang="en-US" baseline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462" y="2292363"/>
            <a:ext cx="4460112" cy="33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8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 of the Data Inventory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1350" y="1757612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/>
              <a:t>Self-assessment for partners</a:t>
            </a:r>
          </a:p>
          <a:p>
            <a:r>
              <a:rPr lang="en-US" dirty="0"/>
              <a:t>Improve the network</a:t>
            </a:r>
          </a:p>
        </p:txBody>
      </p:sp>
      <p:pic>
        <p:nvPicPr>
          <p:cNvPr id="2050" name="Picture 2" descr="METALAG Inven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6" y="3813365"/>
            <a:ext cx="6542681" cy="209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378198" y="1755355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Identify c</a:t>
            </a:r>
            <a:r>
              <a:rPr lang="en-US" baseline="0" dirty="0"/>
              <a:t>ross-site opportunities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69300" y="4477829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Vital Stats</a:t>
            </a:r>
            <a:endParaRPr lang="en-US" sz="1600" b="1" baseline="0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44926" y="544404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</a:rPr>
              <a:t>Housing</a:t>
            </a:r>
            <a:endParaRPr lang="en-US" sz="1600" b="1" baseline="0" dirty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7164" y="454961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</a:rPr>
              <a:t>Crime</a:t>
            </a:r>
            <a:endParaRPr lang="en-US" sz="1600" b="1" baseline="0" dirty="0">
              <a:solidFill>
                <a:schemeClr val="bg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94596" y="383306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</a:rPr>
              <a:t>Health</a:t>
            </a:r>
            <a:endParaRPr lang="en-US" sz="1600" b="1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 partners for updating your inventories on time!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3606" y="1525691"/>
            <a:ext cx="2467610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Atlanta</a:t>
            </a:r>
          </a:p>
          <a:p>
            <a:r>
              <a:rPr lang="en-US" sz="2400" dirty="0"/>
              <a:t>Austin</a:t>
            </a:r>
          </a:p>
          <a:p>
            <a:r>
              <a:rPr lang="en-US" sz="2400" dirty="0"/>
              <a:t>Baltimore</a:t>
            </a:r>
          </a:p>
          <a:p>
            <a:r>
              <a:rPr lang="en-US" sz="2400" dirty="0"/>
              <a:t>Charlotte</a:t>
            </a:r>
          </a:p>
          <a:p>
            <a:r>
              <a:rPr lang="en-US" sz="2400" baseline="0" dirty="0"/>
              <a:t>Cleveland</a:t>
            </a:r>
          </a:p>
          <a:p>
            <a:r>
              <a:rPr lang="en-US" sz="2400" dirty="0"/>
              <a:t>Columbus</a:t>
            </a:r>
          </a:p>
          <a:p>
            <a:r>
              <a:rPr lang="en-US" sz="2400" baseline="0" dirty="0"/>
              <a:t>Dallas</a:t>
            </a:r>
          </a:p>
          <a:p>
            <a:r>
              <a:rPr lang="en-US" sz="2400" dirty="0"/>
              <a:t>Denver</a:t>
            </a:r>
          </a:p>
          <a:p>
            <a:r>
              <a:rPr lang="en-US" sz="2400" baseline="0" dirty="0"/>
              <a:t>Detroit</a:t>
            </a:r>
          </a:p>
          <a:p>
            <a:pPr marL="0" indent="0">
              <a:buNone/>
            </a:pPr>
            <a:endParaRPr lang="en-US" sz="2400" baseline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54146" y="1525691"/>
            <a:ext cx="2779141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aseline="0" dirty="0"/>
              <a:t>Houston</a:t>
            </a:r>
          </a:p>
          <a:p>
            <a:r>
              <a:rPr lang="en-US" sz="2400" baseline="0" dirty="0"/>
              <a:t>Indianapolis</a:t>
            </a:r>
          </a:p>
          <a:p>
            <a:r>
              <a:rPr lang="en-US" sz="2400" dirty="0"/>
              <a:t>Kansas City</a:t>
            </a:r>
            <a:endParaRPr lang="en-US" sz="2400" baseline="0" dirty="0"/>
          </a:p>
          <a:p>
            <a:r>
              <a:rPr lang="en-US" sz="2400" dirty="0"/>
              <a:t>Los Angeles</a:t>
            </a:r>
          </a:p>
          <a:p>
            <a:r>
              <a:rPr lang="en-US" sz="2400" dirty="0"/>
              <a:t>Miami</a:t>
            </a:r>
          </a:p>
          <a:p>
            <a:r>
              <a:rPr lang="en-US" sz="2400" dirty="0"/>
              <a:t>Milwaukee</a:t>
            </a:r>
          </a:p>
          <a:p>
            <a:r>
              <a:rPr lang="en-US" sz="2400" baseline="0" dirty="0"/>
              <a:t>Minneapolis</a:t>
            </a:r>
          </a:p>
          <a:p>
            <a:r>
              <a:rPr lang="en-US" sz="2400" dirty="0"/>
              <a:t>New Haven</a:t>
            </a:r>
          </a:p>
          <a:p>
            <a:r>
              <a:rPr lang="en-US" sz="2400" baseline="0" dirty="0"/>
              <a:t>New York</a:t>
            </a:r>
          </a:p>
          <a:p>
            <a:endParaRPr lang="en-US" sz="2400" baseline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85738" y="1525691"/>
            <a:ext cx="3029078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Oakland</a:t>
            </a:r>
            <a:endParaRPr lang="en-US" sz="2400" dirty="0"/>
          </a:p>
          <a:p>
            <a:r>
              <a:rPr lang="en-US" sz="2400" dirty="0"/>
              <a:t>Philadelphia</a:t>
            </a:r>
          </a:p>
          <a:p>
            <a:r>
              <a:rPr lang="en-US" sz="2400" dirty="0"/>
              <a:t>Pinellas</a:t>
            </a:r>
          </a:p>
          <a:p>
            <a:r>
              <a:rPr lang="en-US" sz="2400" baseline="0" dirty="0"/>
              <a:t>Pittsburgh</a:t>
            </a:r>
          </a:p>
          <a:p>
            <a:r>
              <a:rPr lang="en-US" sz="2400" dirty="0"/>
              <a:t>Providence</a:t>
            </a:r>
          </a:p>
          <a:p>
            <a:r>
              <a:rPr lang="en-US" sz="2400" baseline="0" dirty="0"/>
              <a:t>San</a:t>
            </a:r>
            <a:r>
              <a:rPr lang="en-US" sz="2400" dirty="0"/>
              <a:t> Antonio</a:t>
            </a:r>
          </a:p>
          <a:p>
            <a:r>
              <a:rPr lang="en-US" sz="2400" baseline="0" dirty="0"/>
              <a:t>Seattle</a:t>
            </a:r>
          </a:p>
          <a:p>
            <a:r>
              <a:rPr lang="en-US" sz="2400" dirty="0"/>
              <a:t>St. Louis</a:t>
            </a:r>
          </a:p>
          <a:p>
            <a:r>
              <a:rPr lang="en-US" sz="2400" baseline="0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0759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SNIP?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Small-geography</a:t>
            </a:r>
            <a:r>
              <a:rPr lang="en-US" baseline="0" dirty="0"/>
              <a:t> Neighborhood Indicator Performance (SNIP) Components:</a:t>
            </a:r>
            <a:endParaRPr lang="en-US" dirty="0"/>
          </a:p>
        </p:txBody>
      </p:sp>
      <p:pic>
        <p:nvPicPr>
          <p:cNvPr id="1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4" y="3970056"/>
            <a:ext cx="1455030" cy="9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1" y="5254152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5188573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4044962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711688" y="3361080"/>
            <a:ext cx="110553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Vital Stats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750176" y="3636445"/>
            <a:ext cx="10697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Pt1 Crime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60038" y="437589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Child Health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17150" y="3626827"/>
            <a:ext cx="1840696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Distressed Property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2314" y="6253640"/>
            <a:ext cx="185922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Public Assistance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00912" y="6071341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Business Licenses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194" y="4877697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School Enrollment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5334" y="6159969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Property Data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446034" y="6225285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Home Sales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525212" y="4904576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/>
              <a:t>Other Health</a:t>
            </a:r>
          </a:p>
        </p:txBody>
      </p:sp>
      <p:pic>
        <p:nvPicPr>
          <p:cNvPr id="4100" name="Picture 4" descr="http://i.dailymail.co.uk/i/pix/2013/07/24/article-0-1AE594AA000005DC-218_964x64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08" y="2153710"/>
            <a:ext cx="2229885" cy="14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oysterinsurance.com/images/StripMal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9684"/>
          <a:stretch/>
        </p:blipFill>
        <p:spPr bwMode="auto">
          <a:xfrm>
            <a:off x="4431776" y="4876995"/>
            <a:ext cx="2061432" cy="1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Methodology</a:t>
            </a:r>
          </a:p>
          <a:p>
            <a:r>
              <a:rPr lang="en-US" dirty="0"/>
              <a:t>Neighborhood Data Must Be…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Held “in-house”</a:t>
            </a:r>
          </a:p>
          <a:p>
            <a:r>
              <a:rPr lang="en-US" dirty="0"/>
              <a:t>Small geography</a:t>
            </a:r>
          </a:p>
          <a:p>
            <a:pPr lvl="1"/>
            <a:r>
              <a:rPr lang="en-US" dirty="0"/>
              <a:t>Parcel, Block Grp, Tract, Zip, other “neighborhood”</a:t>
            </a:r>
          </a:p>
          <a:p>
            <a:r>
              <a:rPr lang="en-US" dirty="0"/>
              <a:t>Recurring &amp; recent as of at least the year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Point awarded when all conditions are met</a:t>
            </a:r>
            <a:endParaRPr lang="en-US" dirty="0"/>
          </a:p>
          <a:p>
            <a:endParaRPr lang="en-US" dirty="0"/>
          </a:p>
          <a:p>
            <a:endParaRPr lang="en-US" baseline="0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465006"/>
              </p:ext>
            </p:extLst>
          </p:nvPr>
        </p:nvGraphicFramePr>
        <p:xfrm>
          <a:off x="4790362" y="1814436"/>
          <a:ext cx="3451727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187">
                  <a:extLst>
                    <a:ext uri="{9D8B030D-6E8A-4147-A177-3AD203B41FA5}">
                      <a16:colId xmlns:a16="http://schemas.microsoft.com/office/drawing/2014/main" val="3398605024"/>
                    </a:ext>
                  </a:extLst>
                </a:gridCol>
                <a:gridCol w="2497540">
                  <a:extLst>
                    <a:ext uri="{9D8B030D-6E8A-4147-A177-3AD203B41FA5}">
                      <a16:colId xmlns:a16="http://schemas.microsoft.com/office/drawing/2014/main" val="3283380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Recent As Of…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 Element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36582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Part 1 Crime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7424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Property Characteristics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9845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Home Sales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1572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Distressed Property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18971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Child Health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3974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Other Health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38988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Public Assistance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7627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Business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1122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Schools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525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Vital Stats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757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21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NNIP Partners Score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/>
              <a:t>Max Score = 10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4720031"/>
              </p:ext>
            </p:extLst>
          </p:nvPr>
        </p:nvGraphicFramePr>
        <p:xfrm>
          <a:off x="249880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36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Dig Down Into the Stats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Range:   	</a:t>
            </a:r>
            <a:r>
              <a:rPr lang="en-US" b="1" dirty="0"/>
              <a:t>0-8</a:t>
            </a:r>
          </a:p>
          <a:p>
            <a:r>
              <a:rPr lang="en-US" baseline="0" dirty="0"/>
              <a:t>Mean:    </a:t>
            </a:r>
            <a:r>
              <a:rPr lang="en-US" baseline="0"/>
              <a:t>	</a:t>
            </a:r>
            <a:r>
              <a:rPr lang="en-US" b="1" baseline="0"/>
              <a:t>4.2</a:t>
            </a:r>
            <a:r>
              <a:rPr lang="en-US" baseline="0"/>
              <a:t>   </a:t>
            </a:r>
            <a:endParaRPr lang="en-US" b="1" baseline="0" dirty="0"/>
          </a:p>
          <a:p>
            <a:r>
              <a:rPr lang="en-US" dirty="0"/>
              <a:t>Median:  	</a:t>
            </a:r>
            <a:r>
              <a:rPr lang="en-US" b="1" dirty="0"/>
              <a:t>5</a:t>
            </a:r>
            <a:endParaRPr lang="en-US" b="1" baseline="0" dirty="0"/>
          </a:p>
          <a:p>
            <a:r>
              <a:rPr lang="en-US" dirty="0"/>
              <a:t>N:             	</a:t>
            </a:r>
            <a:r>
              <a:rPr lang="en-US" b="1" dirty="0"/>
              <a:t>31</a:t>
            </a:r>
            <a:r>
              <a:rPr lang="en-US" dirty="0"/>
              <a:t>  </a:t>
            </a:r>
            <a:endParaRPr lang="en-US" b="1" baseline="0" dirty="0"/>
          </a:p>
        </p:txBody>
      </p:sp>
      <p:pic>
        <p:nvPicPr>
          <p:cNvPr id="1026" name="Picture 2" descr="Image result for statistics word clou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>
            <a:off x="3657600" y="1992966"/>
            <a:ext cx="4617007" cy="34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sharepoint/v3/field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21923</TotalTime>
  <Words>656</Words>
  <Application>Microsoft Office PowerPoint</Application>
  <PresentationFormat>On-screen Show (4:3)</PresentationFormat>
  <Paragraphs>169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NNIP PPT Theme</vt:lpstr>
      <vt:lpstr>2_NNIP PPT Theme</vt:lpstr>
      <vt:lpstr>3_NNIP PPT Theme</vt:lpstr>
      <vt:lpstr>1_NNIP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NNIP Partners Score</vt:lpstr>
      <vt:lpstr>Let’s Dig Down Into the Stats</vt:lpstr>
      <vt:lpstr>SNIP Scores Improved Between 2015 and 2017 </vt:lpstr>
      <vt:lpstr>NNIP’s most common up-to-date neighborhood data</vt:lpstr>
      <vt:lpstr>Change in NNIP’s most common up-to-date neighborhood data</vt:lpstr>
      <vt:lpstr>PowerPoint Presentation</vt:lpstr>
      <vt:lpstr>PowerPoint Presentation</vt:lpstr>
      <vt:lpstr>And the winner is… 3-WAY TIE!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Pitingolo, Rob</cp:lastModifiedBy>
  <cp:revision>210</cp:revision>
  <cp:lastPrinted>2016-09-05T14:52:15Z</cp:lastPrinted>
  <dcterms:created xsi:type="dcterms:W3CDTF">2010-04-12T23:12:02Z</dcterms:created>
  <dcterms:modified xsi:type="dcterms:W3CDTF">2017-10-06T19:22:01Z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