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oppins"/>
      <p:regular r:id="rId18"/>
      <p:bold r:id="rId19"/>
      <p:italic r:id="rId20"/>
      <p:boldItalic r:id="rId21"/>
    </p:embeddedFont>
    <p:embeddedFont>
      <p:font typeface="Poppins SemiBold"/>
      <p:regular r:id="rId22"/>
      <p:bold r:id="rId23"/>
      <p:italic r:id="rId24"/>
      <p:boldItalic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PoppinsSemiBold-regular.fntdata"/><Relationship Id="rId21" Type="http://schemas.openxmlformats.org/officeDocument/2006/relationships/font" Target="fonts/Poppins-boldItalic.fntdata"/><Relationship Id="rId24" Type="http://schemas.openxmlformats.org/officeDocument/2006/relationships/font" Target="fonts/PoppinsSemiBold-italic.fntdata"/><Relationship Id="rId23" Type="http://schemas.openxmlformats.org/officeDocument/2006/relationships/font" Target="fonts/Poppins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regular.fntdata"/><Relationship Id="rId25" Type="http://schemas.openxmlformats.org/officeDocument/2006/relationships/font" Target="fonts/PoppinsSemiBold-boldItalic.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6de92fce6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6de92fce6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all we have to do is figure out how to communicate this to a broad audience, without using a 0-100 scale.  We’re working on this with our partners, and we think we’ve got some ideas, even if it’s still a challenging thing to think through.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6df31fa9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6df31fa9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now we’re trying to figure out how we can integrate this into the rest of our work.  For </a:t>
            </a:r>
            <a:r>
              <a:rPr lang="en"/>
              <a:t>example</a:t>
            </a:r>
            <a:r>
              <a:rPr lang="en"/>
              <a:t>, a lot of CDOs are interested in climate indicators, </a:t>
            </a:r>
            <a:r>
              <a:rPr lang="en"/>
              <a:t>especially</a:t>
            </a:r>
            <a:r>
              <a:rPr lang="en"/>
              <a:t> in certain parts of Detroit, so we’re working on adding them into the Housing Information Portal that we use to provide data to those CDOs.  This is an early-stage mockup.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that we’ve done this work, we’re also exploring adding the indicators into other projects, too, including the Neighborhood Vitality Index that we’re working on building.  And all of this from a $35K project!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6de92fce6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6de92fce6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6de92fce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6de92fce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ask was to join a couple of teams that were bidding on a contract to create a Climate Strategy for Detroit.  The effort was being led by the City’s General Services Department, and a part of the project was to create a climate vulnerability analysis for the CIty.  I was, to put it mildly, wary about committing D3 to this sort of a project - environmental work isn’t traditionally our area of expertise (as shown in the unconnected environmental data pipe in this cheery little </a:t>
            </a:r>
            <a:r>
              <a:rPr lang="en"/>
              <a:t>graphic)</a:t>
            </a:r>
            <a:r>
              <a:rPr lang="en"/>
              <a:t>, and alongside the CVA, the scope also included lots of other technical </a:t>
            </a:r>
            <a:r>
              <a:rPr lang="en"/>
              <a:t>words like “Wedge Analysis”, “Greenhouse Gas Inventory”, and “Facility hardening” that I didn’t want to touch with a 10-foot pole.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6de92fce6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6de92fce6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there were a few reasons.  First was the fact that we weren’t going to be alone on this.  On the project team, there was a ton of expertise in this area, and so I figured that it was going to be a good chance to learn more about an issue of growing importance to our community.  Detroit doesn’t necessarily seem vulnerable to climate change when you first think of it - we’re far inland, we have more fresh water than you can dream of, we’re certainly not at risk of </a:t>
            </a:r>
            <a:r>
              <a:rPr lang="en"/>
              <a:t>becoming</a:t>
            </a:r>
            <a:r>
              <a:rPr lang="en"/>
              <a:t> uninhabitable - but storms have become much stronger recently, and have started to </a:t>
            </a:r>
            <a:r>
              <a:rPr lang="en"/>
              <a:t>overwhelm</a:t>
            </a:r>
            <a:r>
              <a:rPr lang="en"/>
              <a:t> infrastructure that wasn’t built to handle them.  So it is really big for our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what really intrigued us about this project was that they were proposing engaging the community in designing the CVA.  So that was a big factor in winning me over.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really, it was how the project manager at the lead applicant portrayed it to me.  When I told him that we traditionally didn’t do a lot of environmental analysis, he replied by saying that this would involve looking at a lot of different </a:t>
            </a:r>
            <a:r>
              <a:rPr lang="en"/>
              <a:t>demographic</a:t>
            </a:r>
            <a:r>
              <a:rPr lang="en"/>
              <a:t>, socioeconomic, and physical characteristics and mapping them at the neighborhood level.  To which I said, “Yeah, I guess we do that!”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6de92fce6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6de92fce6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we had signed up in </a:t>
            </a:r>
            <a:r>
              <a:rPr lang="en"/>
              <a:t>theory</a:t>
            </a:r>
            <a:r>
              <a:rPr lang="en"/>
              <a:t>, the next step for us was to figure out how to put this into practice, and where we needed to leverage the expertise of our project team.  Fortunately, the City had provided us with a pretty useful overall framework.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6de92fce6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6de92fce6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first step, then was to host a brainstorming session with the project team.  It turns out that a lot of D3 datasets can be used to </a:t>
            </a:r>
            <a:r>
              <a:rPr lang="en"/>
              <a:t>help</a:t>
            </a:r>
            <a:r>
              <a:rPr lang="en"/>
              <a:t> measure of climate risk and/or resilience!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6de92fce6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6de92fce6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we administered a </a:t>
            </a:r>
            <a:r>
              <a:rPr lang="en"/>
              <a:t>survey</a:t>
            </a:r>
            <a:r>
              <a:rPr lang="en"/>
              <a:t> to help prioritize the indicators.  We did this in two parallel processes:  one survey for the project team and City of Detroit staffers (the experts), and one with the community.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6de92fce6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6de92fce6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we had those results, prioritizing the indicators of greatest interest was easy!  We reviewed them with the City and the project team, and ended up deciding to pursue most of the ones that had received the most votes (unless there was a strong methodological </a:t>
            </a:r>
            <a:r>
              <a:rPr lang="en"/>
              <a:t>reason</a:t>
            </a:r>
            <a:r>
              <a:rPr lang="en"/>
              <a:t> for excluding them).  Also had engagement sessions with the community to talk through votes - turned out that certain things that seemed important weren’t actually that important following conversations!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Notes - this actually caused us to pursue some indicators that we hadn’t previously gone after at D3.  And </a:t>
            </a:r>
            <a:r>
              <a:rPr lang="en"/>
              <a:t>because</a:t>
            </a:r>
            <a:r>
              <a:rPr lang="en"/>
              <a:t> we were working on a team that involved City stakeholders, we were able to get access to datasets that we’ve traditionally struggled to access.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6de92fce6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6de92fce6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this, we did multivariate regressions to identify correlations </a:t>
            </a:r>
            <a:r>
              <a:rPr lang="en"/>
              <a:t>between</a:t>
            </a:r>
            <a:r>
              <a:rPr lang="en"/>
              <a:t> indicators.  We removed the ones that were too highly correlated unless there was a strong methodological reason to keep them in (for example, Tree Canopy and Impervious Surface)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6de92fce6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6de92fce6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we calculated the indices!  We used Z-scores to standardize the data, and then averaged the Z-scores in each dimension to create the </a:t>
            </a:r>
            <a:r>
              <a:rPr lang="en"/>
              <a:t>actual measures for Exposure, Adaptive Capacity, and Sensitivity.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62363" y="2025175"/>
            <a:ext cx="8229300" cy="576300"/>
          </a:xfrm>
          <a:prstGeom prst="rect">
            <a:avLst/>
          </a:prstGeom>
        </p:spPr>
        <p:txBody>
          <a:bodyPr anchorCtr="0" anchor="b" bIns="91425" lIns="91425" spcFirstLastPara="1" rIns="91425" wrap="square" tIns="91425">
            <a:normAutofit/>
          </a:bodyPr>
          <a:lstStyle>
            <a:lvl1pPr lvl="0" algn="r">
              <a:spcBef>
                <a:spcPts val="0"/>
              </a:spcBef>
              <a:spcAft>
                <a:spcPts val="0"/>
              </a:spcAft>
              <a:buSzPts val="4000"/>
              <a:buFont typeface="Poppins"/>
              <a:buNone/>
              <a:defRPr b="1" sz="4000">
                <a:latin typeface="Poppins"/>
                <a:ea typeface="Poppins"/>
                <a:cs typeface="Poppins"/>
                <a:sym typeface="Poppins"/>
              </a:defRPr>
            </a:lvl1pPr>
            <a:lvl2pPr lvl="1" algn="r">
              <a:spcBef>
                <a:spcPts val="0"/>
              </a:spcBef>
              <a:spcAft>
                <a:spcPts val="0"/>
              </a:spcAft>
              <a:buSzPts val="5200"/>
              <a:buFont typeface="Poppins"/>
              <a:buNone/>
              <a:defRPr b="1" sz="5200">
                <a:latin typeface="Poppins"/>
                <a:ea typeface="Poppins"/>
                <a:cs typeface="Poppins"/>
                <a:sym typeface="Poppins"/>
              </a:defRPr>
            </a:lvl2pPr>
            <a:lvl3pPr lvl="2" algn="r">
              <a:spcBef>
                <a:spcPts val="0"/>
              </a:spcBef>
              <a:spcAft>
                <a:spcPts val="0"/>
              </a:spcAft>
              <a:buSzPts val="5200"/>
              <a:buFont typeface="Poppins"/>
              <a:buNone/>
              <a:defRPr b="1" sz="5200">
                <a:latin typeface="Poppins"/>
                <a:ea typeface="Poppins"/>
                <a:cs typeface="Poppins"/>
                <a:sym typeface="Poppins"/>
              </a:defRPr>
            </a:lvl3pPr>
            <a:lvl4pPr lvl="3" algn="r">
              <a:spcBef>
                <a:spcPts val="0"/>
              </a:spcBef>
              <a:spcAft>
                <a:spcPts val="0"/>
              </a:spcAft>
              <a:buSzPts val="5200"/>
              <a:buFont typeface="Poppins"/>
              <a:buNone/>
              <a:defRPr b="1" sz="5200">
                <a:latin typeface="Poppins"/>
                <a:ea typeface="Poppins"/>
                <a:cs typeface="Poppins"/>
                <a:sym typeface="Poppins"/>
              </a:defRPr>
            </a:lvl4pPr>
            <a:lvl5pPr lvl="4" algn="r">
              <a:spcBef>
                <a:spcPts val="0"/>
              </a:spcBef>
              <a:spcAft>
                <a:spcPts val="0"/>
              </a:spcAft>
              <a:buSzPts val="5200"/>
              <a:buFont typeface="Poppins"/>
              <a:buNone/>
              <a:defRPr b="1" sz="5200">
                <a:latin typeface="Poppins"/>
                <a:ea typeface="Poppins"/>
                <a:cs typeface="Poppins"/>
                <a:sym typeface="Poppins"/>
              </a:defRPr>
            </a:lvl5pPr>
            <a:lvl6pPr lvl="5" algn="r">
              <a:spcBef>
                <a:spcPts val="0"/>
              </a:spcBef>
              <a:spcAft>
                <a:spcPts val="0"/>
              </a:spcAft>
              <a:buSzPts val="5200"/>
              <a:buFont typeface="Poppins"/>
              <a:buNone/>
              <a:defRPr b="1" sz="5200">
                <a:latin typeface="Poppins"/>
                <a:ea typeface="Poppins"/>
                <a:cs typeface="Poppins"/>
                <a:sym typeface="Poppins"/>
              </a:defRPr>
            </a:lvl6pPr>
            <a:lvl7pPr lvl="6" algn="r">
              <a:spcBef>
                <a:spcPts val="0"/>
              </a:spcBef>
              <a:spcAft>
                <a:spcPts val="0"/>
              </a:spcAft>
              <a:buSzPts val="5200"/>
              <a:buFont typeface="Poppins"/>
              <a:buNone/>
              <a:defRPr b="1" sz="5200">
                <a:latin typeface="Poppins"/>
                <a:ea typeface="Poppins"/>
                <a:cs typeface="Poppins"/>
                <a:sym typeface="Poppins"/>
              </a:defRPr>
            </a:lvl7pPr>
            <a:lvl8pPr lvl="7" algn="r">
              <a:spcBef>
                <a:spcPts val="0"/>
              </a:spcBef>
              <a:spcAft>
                <a:spcPts val="0"/>
              </a:spcAft>
              <a:buSzPts val="5200"/>
              <a:buFont typeface="Poppins"/>
              <a:buNone/>
              <a:defRPr b="1" sz="5200">
                <a:latin typeface="Poppins"/>
                <a:ea typeface="Poppins"/>
                <a:cs typeface="Poppins"/>
                <a:sym typeface="Poppins"/>
              </a:defRPr>
            </a:lvl8pPr>
            <a:lvl9pPr lvl="8" algn="r">
              <a:spcBef>
                <a:spcPts val="0"/>
              </a:spcBef>
              <a:spcAft>
                <a:spcPts val="0"/>
              </a:spcAft>
              <a:buSzPts val="5200"/>
              <a:buFont typeface="Poppins"/>
              <a:buNone/>
              <a:defRPr b="1" sz="5200">
                <a:latin typeface="Poppins"/>
                <a:ea typeface="Poppins"/>
                <a:cs typeface="Poppins"/>
                <a:sym typeface="Poppins"/>
              </a:defRPr>
            </a:lvl9pPr>
          </a:lstStyle>
          <a:p/>
        </p:txBody>
      </p:sp>
      <p:sp>
        <p:nvSpPr>
          <p:cNvPr id="10" name="Google Shape;10;p2"/>
          <p:cNvSpPr txBox="1"/>
          <p:nvPr>
            <p:ph idx="1" type="subTitle"/>
          </p:nvPr>
        </p:nvSpPr>
        <p:spPr>
          <a:xfrm>
            <a:off x="371063" y="2953075"/>
            <a:ext cx="8520600" cy="792600"/>
          </a:xfrm>
          <a:prstGeom prst="rect">
            <a:avLst/>
          </a:prstGeom>
        </p:spPr>
        <p:txBody>
          <a:bodyPr anchorCtr="0" anchor="t" bIns="91425" lIns="91425" spcFirstLastPara="1" rIns="91425" wrap="square" tIns="91425">
            <a:normAutofit/>
          </a:bodyPr>
          <a:lstStyle>
            <a:lvl1pPr lvl="0" algn="r">
              <a:lnSpc>
                <a:spcPct val="100000"/>
              </a:lnSpc>
              <a:spcBef>
                <a:spcPts val="0"/>
              </a:spcBef>
              <a:spcAft>
                <a:spcPts val="0"/>
              </a:spcAft>
              <a:buSzPts val="2800"/>
              <a:buFont typeface="Poppins SemiBold"/>
              <a:buNone/>
              <a:defRPr sz="2800">
                <a:latin typeface="Poppins SemiBold"/>
                <a:ea typeface="Poppins SemiBold"/>
                <a:cs typeface="Poppins SemiBold"/>
                <a:sym typeface="Poppins SemiBold"/>
              </a:defRPr>
            </a:lvl1pPr>
            <a:lvl2pPr lvl="1" algn="r">
              <a:lnSpc>
                <a:spcPct val="100000"/>
              </a:lnSpc>
              <a:spcBef>
                <a:spcPts val="0"/>
              </a:spcBef>
              <a:spcAft>
                <a:spcPts val="0"/>
              </a:spcAft>
              <a:buSzPts val="2800"/>
              <a:buFont typeface="Poppins SemiBold"/>
              <a:buNone/>
              <a:defRPr sz="2800">
                <a:latin typeface="Poppins SemiBold"/>
                <a:ea typeface="Poppins SemiBold"/>
                <a:cs typeface="Poppins SemiBold"/>
                <a:sym typeface="Poppins SemiBold"/>
              </a:defRPr>
            </a:lvl2pPr>
            <a:lvl3pPr lvl="2" algn="r">
              <a:lnSpc>
                <a:spcPct val="100000"/>
              </a:lnSpc>
              <a:spcBef>
                <a:spcPts val="0"/>
              </a:spcBef>
              <a:spcAft>
                <a:spcPts val="0"/>
              </a:spcAft>
              <a:buSzPts val="2800"/>
              <a:buFont typeface="Poppins SemiBold"/>
              <a:buNone/>
              <a:defRPr sz="2800">
                <a:latin typeface="Poppins SemiBold"/>
                <a:ea typeface="Poppins SemiBold"/>
                <a:cs typeface="Poppins SemiBold"/>
                <a:sym typeface="Poppins SemiBold"/>
              </a:defRPr>
            </a:lvl3pPr>
            <a:lvl4pPr lvl="3" algn="r">
              <a:lnSpc>
                <a:spcPct val="100000"/>
              </a:lnSpc>
              <a:spcBef>
                <a:spcPts val="0"/>
              </a:spcBef>
              <a:spcAft>
                <a:spcPts val="0"/>
              </a:spcAft>
              <a:buSzPts val="2800"/>
              <a:buFont typeface="Poppins SemiBold"/>
              <a:buNone/>
              <a:defRPr sz="2800">
                <a:latin typeface="Poppins SemiBold"/>
                <a:ea typeface="Poppins SemiBold"/>
                <a:cs typeface="Poppins SemiBold"/>
                <a:sym typeface="Poppins SemiBold"/>
              </a:defRPr>
            </a:lvl4pPr>
            <a:lvl5pPr lvl="4" algn="r">
              <a:lnSpc>
                <a:spcPct val="100000"/>
              </a:lnSpc>
              <a:spcBef>
                <a:spcPts val="0"/>
              </a:spcBef>
              <a:spcAft>
                <a:spcPts val="0"/>
              </a:spcAft>
              <a:buSzPts val="2800"/>
              <a:buFont typeface="Poppins SemiBold"/>
              <a:buNone/>
              <a:defRPr sz="2800">
                <a:latin typeface="Poppins SemiBold"/>
                <a:ea typeface="Poppins SemiBold"/>
                <a:cs typeface="Poppins SemiBold"/>
                <a:sym typeface="Poppins SemiBold"/>
              </a:defRPr>
            </a:lvl5pPr>
            <a:lvl6pPr lvl="5" algn="r">
              <a:lnSpc>
                <a:spcPct val="100000"/>
              </a:lnSpc>
              <a:spcBef>
                <a:spcPts val="0"/>
              </a:spcBef>
              <a:spcAft>
                <a:spcPts val="0"/>
              </a:spcAft>
              <a:buSzPts val="2800"/>
              <a:buFont typeface="Poppins SemiBold"/>
              <a:buNone/>
              <a:defRPr sz="2800">
                <a:latin typeface="Poppins SemiBold"/>
                <a:ea typeface="Poppins SemiBold"/>
                <a:cs typeface="Poppins SemiBold"/>
                <a:sym typeface="Poppins SemiBold"/>
              </a:defRPr>
            </a:lvl6pPr>
            <a:lvl7pPr lvl="6" algn="r">
              <a:lnSpc>
                <a:spcPct val="100000"/>
              </a:lnSpc>
              <a:spcBef>
                <a:spcPts val="0"/>
              </a:spcBef>
              <a:spcAft>
                <a:spcPts val="0"/>
              </a:spcAft>
              <a:buSzPts val="2800"/>
              <a:buFont typeface="Poppins SemiBold"/>
              <a:buNone/>
              <a:defRPr sz="2800">
                <a:latin typeface="Poppins SemiBold"/>
                <a:ea typeface="Poppins SemiBold"/>
                <a:cs typeface="Poppins SemiBold"/>
                <a:sym typeface="Poppins SemiBold"/>
              </a:defRPr>
            </a:lvl7pPr>
            <a:lvl8pPr lvl="7" algn="r">
              <a:lnSpc>
                <a:spcPct val="100000"/>
              </a:lnSpc>
              <a:spcBef>
                <a:spcPts val="0"/>
              </a:spcBef>
              <a:spcAft>
                <a:spcPts val="0"/>
              </a:spcAft>
              <a:buSzPts val="2800"/>
              <a:buFont typeface="Poppins SemiBold"/>
              <a:buNone/>
              <a:defRPr sz="2800">
                <a:latin typeface="Poppins SemiBold"/>
                <a:ea typeface="Poppins SemiBold"/>
                <a:cs typeface="Poppins SemiBold"/>
                <a:sym typeface="Poppins SemiBold"/>
              </a:defRPr>
            </a:lvl8pPr>
            <a:lvl9pPr lvl="8" algn="r">
              <a:lnSpc>
                <a:spcPct val="100000"/>
              </a:lnSpc>
              <a:spcBef>
                <a:spcPts val="0"/>
              </a:spcBef>
              <a:spcAft>
                <a:spcPts val="0"/>
              </a:spcAft>
              <a:buSzPts val="2800"/>
              <a:buFont typeface="Poppins SemiBold"/>
              <a:buNone/>
              <a:defRPr sz="2800">
                <a:latin typeface="Poppins SemiBold"/>
                <a:ea typeface="Poppins SemiBold"/>
                <a:cs typeface="Poppins SemiBold"/>
                <a:sym typeface="Poppins SemiBold"/>
              </a:defRPr>
            </a:lvl9pPr>
          </a:lstStyle>
          <a:p/>
        </p:txBody>
      </p:sp>
      <p:sp>
        <p:nvSpPr>
          <p:cNvPr id="11" name="Google Shape;11;p2"/>
          <p:cNvSpPr/>
          <p:nvPr/>
        </p:nvSpPr>
        <p:spPr>
          <a:xfrm>
            <a:off x="-9144" y="3900178"/>
            <a:ext cx="2249400" cy="713100"/>
          </a:xfrm>
          <a:prstGeom prst="rect">
            <a:avLst/>
          </a:prstGeom>
          <a:solidFill>
            <a:srgbClr val="87A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entury Gothic"/>
              <a:ea typeface="Century Gothic"/>
              <a:cs typeface="Century Gothic"/>
              <a:sym typeface="Century Gothic"/>
            </a:endParaRPr>
          </a:p>
        </p:txBody>
      </p:sp>
      <p:sp>
        <p:nvSpPr>
          <p:cNvPr id="12" name="Google Shape;12;p2"/>
          <p:cNvSpPr/>
          <p:nvPr/>
        </p:nvSpPr>
        <p:spPr>
          <a:xfrm>
            <a:off x="2359152" y="3891034"/>
            <a:ext cx="6784800" cy="713100"/>
          </a:xfrm>
          <a:prstGeom prst="rect">
            <a:avLst/>
          </a:prstGeom>
          <a:solidFill>
            <a:srgbClr val="6596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 name="Google Shape;61;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pic>
        <p:nvPicPr>
          <p:cNvPr id="62" name="Google Shape;62;p11"/>
          <p:cNvPicPr preferRelativeResize="0"/>
          <p:nvPr/>
        </p:nvPicPr>
        <p:blipFill>
          <a:blip r:embed="rId2">
            <a:alphaModFix/>
          </a:blip>
          <a:stretch>
            <a:fillRect/>
          </a:stretch>
        </p:blipFill>
        <p:spPr>
          <a:xfrm>
            <a:off x="8236925" y="4572925"/>
            <a:ext cx="771576" cy="445675"/>
          </a:xfrm>
          <a:prstGeom prst="rect">
            <a:avLst/>
          </a:prstGeom>
          <a:noFill/>
          <a:ln>
            <a:noFill/>
          </a:ln>
        </p:spPr>
      </p:pic>
      <p:sp>
        <p:nvSpPr>
          <p:cNvPr id="63" name="Google Shape;63;p11"/>
          <p:cNvSpPr/>
          <p:nvPr/>
        </p:nvSpPr>
        <p:spPr>
          <a:xfrm>
            <a:off x="603025" y="0"/>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a:off x="0" y="0"/>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pic>
        <p:nvPicPr>
          <p:cNvPr id="66" name="Google Shape;66;p12"/>
          <p:cNvPicPr preferRelativeResize="0"/>
          <p:nvPr/>
        </p:nvPicPr>
        <p:blipFill>
          <a:blip r:embed="rId2">
            <a:alphaModFix/>
          </a:blip>
          <a:stretch>
            <a:fillRect/>
          </a:stretch>
        </p:blipFill>
        <p:spPr>
          <a:xfrm>
            <a:off x="8236925" y="4572925"/>
            <a:ext cx="771576" cy="445675"/>
          </a:xfrm>
          <a:prstGeom prst="rect">
            <a:avLst/>
          </a:prstGeom>
          <a:noFill/>
          <a:ln>
            <a:noFill/>
          </a:ln>
        </p:spPr>
      </p:pic>
      <p:sp>
        <p:nvSpPr>
          <p:cNvPr id="67" name="Google Shape;67;p12"/>
          <p:cNvSpPr/>
          <p:nvPr/>
        </p:nvSpPr>
        <p:spPr>
          <a:xfrm>
            <a:off x="603025" y="0"/>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2"/>
          <p:cNvSpPr/>
          <p:nvPr/>
        </p:nvSpPr>
        <p:spPr>
          <a:xfrm>
            <a:off x="0" y="0"/>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90175" y="-81325"/>
            <a:ext cx="8520600" cy="8418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Font typeface="Poppins SemiBold"/>
              <a:buNone/>
              <a:defRPr sz="3600">
                <a:latin typeface="Poppins SemiBold"/>
                <a:ea typeface="Poppins SemiBold"/>
                <a:cs typeface="Poppins SemiBold"/>
                <a:sym typeface="Poppins Semi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pic>
        <p:nvPicPr>
          <p:cNvPr id="15" name="Google Shape;15;p3"/>
          <p:cNvPicPr preferRelativeResize="0"/>
          <p:nvPr/>
        </p:nvPicPr>
        <p:blipFill>
          <a:blip r:embed="rId2">
            <a:alphaModFix/>
          </a:blip>
          <a:stretch>
            <a:fillRect/>
          </a:stretch>
        </p:blipFill>
        <p:spPr>
          <a:xfrm>
            <a:off x="8236925" y="4572925"/>
            <a:ext cx="771576" cy="445675"/>
          </a:xfrm>
          <a:prstGeom prst="rect">
            <a:avLst/>
          </a:prstGeom>
          <a:noFill/>
          <a:ln>
            <a:noFill/>
          </a:ln>
        </p:spPr>
      </p:pic>
      <p:sp>
        <p:nvSpPr>
          <p:cNvPr id="16" name="Google Shape;16;p3"/>
          <p:cNvSpPr/>
          <p:nvPr/>
        </p:nvSpPr>
        <p:spPr>
          <a:xfrm>
            <a:off x="603025" y="760475"/>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0" y="760475"/>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idx="1" type="body"/>
          </p:nvPr>
        </p:nvSpPr>
        <p:spPr>
          <a:xfrm>
            <a:off x="521975"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Poppins"/>
              <a:buChar char="●"/>
              <a:defRPr>
                <a:latin typeface="Poppins"/>
                <a:ea typeface="Poppins"/>
                <a:cs typeface="Poppins"/>
                <a:sym typeface="Poppins"/>
              </a:defRPr>
            </a:lvl1pPr>
            <a:lvl2pPr indent="-317500" lvl="1" marL="914400">
              <a:spcBef>
                <a:spcPts val="0"/>
              </a:spcBef>
              <a:spcAft>
                <a:spcPts val="0"/>
              </a:spcAft>
              <a:buSzPts val="1400"/>
              <a:buFont typeface="Poppins"/>
              <a:buChar char="○"/>
              <a:defRPr>
                <a:latin typeface="Poppins"/>
                <a:ea typeface="Poppins"/>
                <a:cs typeface="Poppins"/>
                <a:sym typeface="Poppins"/>
              </a:defRPr>
            </a:lvl2pPr>
            <a:lvl3pPr indent="-317500" lvl="2" marL="1371600">
              <a:spcBef>
                <a:spcPts val="0"/>
              </a:spcBef>
              <a:spcAft>
                <a:spcPts val="0"/>
              </a:spcAft>
              <a:buSzPts val="1400"/>
              <a:buFont typeface="Poppins"/>
              <a:buChar char="■"/>
              <a:defRPr>
                <a:latin typeface="Poppins"/>
                <a:ea typeface="Poppins"/>
                <a:cs typeface="Poppins"/>
                <a:sym typeface="Poppins"/>
              </a:defRPr>
            </a:lvl3pPr>
            <a:lvl4pPr indent="-317500" lvl="3" marL="1828800">
              <a:spcBef>
                <a:spcPts val="0"/>
              </a:spcBef>
              <a:spcAft>
                <a:spcPts val="0"/>
              </a:spcAft>
              <a:buSzPts val="1400"/>
              <a:buFont typeface="Poppins"/>
              <a:buChar char="●"/>
              <a:defRPr>
                <a:latin typeface="Poppins"/>
                <a:ea typeface="Poppins"/>
                <a:cs typeface="Poppins"/>
                <a:sym typeface="Poppins"/>
              </a:defRPr>
            </a:lvl4pPr>
            <a:lvl5pPr indent="-317500" lvl="4" marL="2286000">
              <a:spcBef>
                <a:spcPts val="0"/>
              </a:spcBef>
              <a:spcAft>
                <a:spcPts val="0"/>
              </a:spcAft>
              <a:buSzPts val="1400"/>
              <a:buFont typeface="Poppins"/>
              <a:buChar char="○"/>
              <a:defRPr>
                <a:latin typeface="Poppins"/>
                <a:ea typeface="Poppins"/>
                <a:cs typeface="Poppins"/>
                <a:sym typeface="Poppins"/>
              </a:defRPr>
            </a:lvl5pPr>
            <a:lvl6pPr indent="-317500" lvl="5" marL="2743200">
              <a:spcBef>
                <a:spcPts val="0"/>
              </a:spcBef>
              <a:spcAft>
                <a:spcPts val="0"/>
              </a:spcAft>
              <a:buSzPts val="1400"/>
              <a:buFont typeface="Poppins"/>
              <a:buChar char="■"/>
              <a:defRPr>
                <a:latin typeface="Poppins"/>
                <a:ea typeface="Poppins"/>
                <a:cs typeface="Poppins"/>
                <a:sym typeface="Poppins"/>
              </a:defRPr>
            </a:lvl6pPr>
            <a:lvl7pPr indent="-317500" lvl="6" marL="3200400">
              <a:spcBef>
                <a:spcPts val="0"/>
              </a:spcBef>
              <a:spcAft>
                <a:spcPts val="0"/>
              </a:spcAft>
              <a:buSzPts val="1400"/>
              <a:buFont typeface="Poppins"/>
              <a:buChar char="●"/>
              <a:defRPr>
                <a:latin typeface="Poppins"/>
                <a:ea typeface="Poppins"/>
                <a:cs typeface="Poppins"/>
                <a:sym typeface="Poppins"/>
              </a:defRPr>
            </a:lvl7pPr>
            <a:lvl8pPr indent="-317500" lvl="7" marL="3657600">
              <a:spcBef>
                <a:spcPts val="0"/>
              </a:spcBef>
              <a:spcAft>
                <a:spcPts val="0"/>
              </a:spcAft>
              <a:buSzPts val="1400"/>
              <a:buFont typeface="Poppins"/>
              <a:buChar char="○"/>
              <a:defRPr>
                <a:latin typeface="Poppins"/>
                <a:ea typeface="Poppins"/>
                <a:cs typeface="Poppins"/>
                <a:sym typeface="Poppins"/>
              </a:defRPr>
            </a:lvl8pPr>
            <a:lvl9pPr indent="-317500" lvl="8" marL="4114800">
              <a:spcBef>
                <a:spcPts val="0"/>
              </a:spcBef>
              <a:spcAft>
                <a:spcPts val="0"/>
              </a:spcAft>
              <a:buSzPts val="1400"/>
              <a:buFont typeface="Poppins"/>
              <a:buChar char="■"/>
              <a:defRPr>
                <a:latin typeface="Poppins"/>
                <a:ea typeface="Poppins"/>
                <a:cs typeface="Poppins"/>
                <a:sym typeface="Poppins"/>
              </a:defRPr>
            </a:lvl9pPr>
          </a:lstStyle>
          <a:p/>
        </p:txBody>
      </p:sp>
      <p:pic>
        <p:nvPicPr>
          <p:cNvPr id="20" name="Google Shape;20;p4"/>
          <p:cNvPicPr preferRelativeResize="0"/>
          <p:nvPr/>
        </p:nvPicPr>
        <p:blipFill>
          <a:blip r:embed="rId2">
            <a:alphaModFix/>
          </a:blip>
          <a:stretch>
            <a:fillRect/>
          </a:stretch>
        </p:blipFill>
        <p:spPr>
          <a:xfrm>
            <a:off x="8236925" y="4572925"/>
            <a:ext cx="771576" cy="445675"/>
          </a:xfrm>
          <a:prstGeom prst="rect">
            <a:avLst/>
          </a:prstGeom>
          <a:noFill/>
          <a:ln>
            <a:noFill/>
          </a:ln>
        </p:spPr>
      </p:pic>
      <p:sp>
        <p:nvSpPr>
          <p:cNvPr id="21" name="Google Shape;21;p4"/>
          <p:cNvSpPr/>
          <p:nvPr/>
        </p:nvSpPr>
        <p:spPr>
          <a:xfrm>
            <a:off x="603025" y="760475"/>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0" y="760475"/>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type="title"/>
          </p:nvPr>
        </p:nvSpPr>
        <p:spPr>
          <a:xfrm>
            <a:off x="473262" y="75451"/>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Poppins SemiBold"/>
              <a:buNone/>
              <a:defRPr>
                <a:latin typeface="Poppins SemiBold"/>
                <a:ea typeface="Poppins SemiBold"/>
                <a:cs typeface="Poppins SemiBold"/>
                <a:sym typeface="Poppins SemiBold"/>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73262" y="75451"/>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Poppins SemiBold"/>
              <a:buNone/>
              <a:defRPr>
                <a:latin typeface="Poppins SemiBold"/>
                <a:ea typeface="Poppins SemiBold"/>
                <a:cs typeface="Poppins SemiBold"/>
                <a:sym typeface="Poppins SemiBold"/>
              </a:defRPr>
            </a:lvl1pPr>
            <a:lvl2pPr lvl="1">
              <a:spcBef>
                <a:spcPts val="0"/>
              </a:spcBef>
              <a:spcAft>
                <a:spcPts val="0"/>
              </a:spcAft>
              <a:buSzPts val="2800"/>
              <a:buFont typeface="Poppins SemiBold"/>
              <a:buNone/>
              <a:defRPr>
                <a:latin typeface="Poppins SemiBold"/>
                <a:ea typeface="Poppins SemiBold"/>
                <a:cs typeface="Poppins SemiBold"/>
                <a:sym typeface="Poppins SemiBold"/>
              </a:defRPr>
            </a:lvl2pPr>
            <a:lvl3pPr lvl="2">
              <a:spcBef>
                <a:spcPts val="0"/>
              </a:spcBef>
              <a:spcAft>
                <a:spcPts val="0"/>
              </a:spcAft>
              <a:buSzPts val="2800"/>
              <a:buFont typeface="Poppins SemiBold"/>
              <a:buNone/>
              <a:defRPr>
                <a:latin typeface="Poppins SemiBold"/>
                <a:ea typeface="Poppins SemiBold"/>
                <a:cs typeface="Poppins SemiBold"/>
                <a:sym typeface="Poppins SemiBold"/>
              </a:defRPr>
            </a:lvl3pPr>
            <a:lvl4pPr lvl="3">
              <a:spcBef>
                <a:spcPts val="0"/>
              </a:spcBef>
              <a:spcAft>
                <a:spcPts val="0"/>
              </a:spcAft>
              <a:buSzPts val="2800"/>
              <a:buFont typeface="Poppins SemiBold"/>
              <a:buNone/>
              <a:defRPr>
                <a:latin typeface="Poppins SemiBold"/>
                <a:ea typeface="Poppins SemiBold"/>
                <a:cs typeface="Poppins SemiBold"/>
                <a:sym typeface="Poppins SemiBold"/>
              </a:defRPr>
            </a:lvl4pPr>
            <a:lvl5pPr lvl="4">
              <a:spcBef>
                <a:spcPts val="0"/>
              </a:spcBef>
              <a:spcAft>
                <a:spcPts val="0"/>
              </a:spcAft>
              <a:buSzPts val="2800"/>
              <a:buFont typeface="Poppins SemiBold"/>
              <a:buNone/>
              <a:defRPr>
                <a:latin typeface="Poppins SemiBold"/>
                <a:ea typeface="Poppins SemiBold"/>
                <a:cs typeface="Poppins SemiBold"/>
                <a:sym typeface="Poppins SemiBold"/>
              </a:defRPr>
            </a:lvl5pPr>
            <a:lvl6pPr lvl="5">
              <a:spcBef>
                <a:spcPts val="0"/>
              </a:spcBef>
              <a:spcAft>
                <a:spcPts val="0"/>
              </a:spcAft>
              <a:buSzPts val="2800"/>
              <a:buFont typeface="Poppins SemiBold"/>
              <a:buNone/>
              <a:defRPr>
                <a:latin typeface="Poppins SemiBold"/>
                <a:ea typeface="Poppins SemiBold"/>
                <a:cs typeface="Poppins SemiBold"/>
                <a:sym typeface="Poppins SemiBold"/>
              </a:defRPr>
            </a:lvl6pPr>
            <a:lvl7pPr lvl="6">
              <a:spcBef>
                <a:spcPts val="0"/>
              </a:spcBef>
              <a:spcAft>
                <a:spcPts val="0"/>
              </a:spcAft>
              <a:buSzPts val="2800"/>
              <a:buFont typeface="Poppins SemiBold"/>
              <a:buNone/>
              <a:defRPr>
                <a:latin typeface="Poppins SemiBold"/>
                <a:ea typeface="Poppins SemiBold"/>
                <a:cs typeface="Poppins SemiBold"/>
                <a:sym typeface="Poppins SemiBold"/>
              </a:defRPr>
            </a:lvl7pPr>
            <a:lvl8pPr lvl="7">
              <a:spcBef>
                <a:spcPts val="0"/>
              </a:spcBef>
              <a:spcAft>
                <a:spcPts val="0"/>
              </a:spcAft>
              <a:buSzPts val="2800"/>
              <a:buFont typeface="Poppins SemiBold"/>
              <a:buNone/>
              <a:defRPr>
                <a:latin typeface="Poppins SemiBold"/>
                <a:ea typeface="Poppins SemiBold"/>
                <a:cs typeface="Poppins SemiBold"/>
                <a:sym typeface="Poppins SemiBold"/>
              </a:defRPr>
            </a:lvl8pPr>
            <a:lvl9pPr lvl="8">
              <a:spcBef>
                <a:spcPts val="0"/>
              </a:spcBef>
              <a:spcAft>
                <a:spcPts val="0"/>
              </a:spcAft>
              <a:buSzPts val="2800"/>
              <a:buFont typeface="Poppins SemiBold"/>
              <a:buNone/>
              <a:defRPr>
                <a:latin typeface="Poppins SemiBold"/>
                <a:ea typeface="Poppins SemiBold"/>
                <a:cs typeface="Poppins SemiBold"/>
                <a:sym typeface="Poppins SemiBold"/>
              </a:defRPr>
            </a:lvl9pPr>
          </a:lstStyle>
          <a:p/>
        </p:txBody>
      </p:sp>
      <p:sp>
        <p:nvSpPr>
          <p:cNvPr id="26" name="Google Shape;26;p5"/>
          <p:cNvSpPr txBox="1"/>
          <p:nvPr>
            <p:ph idx="1" type="body"/>
          </p:nvPr>
        </p:nvSpPr>
        <p:spPr>
          <a:xfrm>
            <a:off x="397062" y="1097501"/>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Poppins"/>
              <a:buChar char="●"/>
              <a:defRPr sz="1400">
                <a:latin typeface="Poppins"/>
                <a:ea typeface="Poppins"/>
                <a:cs typeface="Poppins"/>
                <a:sym typeface="Poppins"/>
              </a:defRPr>
            </a:lvl1pPr>
            <a:lvl2pPr indent="-304800" lvl="1" marL="914400">
              <a:spcBef>
                <a:spcPts val="0"/>
              </a:spcBef>
              <a:spcAft>
                <a:spcPts val="0"/>
              </a:spcAft>
              <a:buSzPts val="1200"/>
              <a:buFont typeface="Poppins"/>
              <a:buChar char="○"/>
              <a:defRPr sz="1200">
                <a:latin typeface="Poppins"/>
                <a:ea typeface="Poppins"/>
                <a:cs typeface="Poppins"/>
                <a:sym typeface="Poppins"/>
              </a:defRPr>
            </a:lvl2pPr>
            <a:lvl3pPr indent="-304800" lvl="2" marL="1371600">
              <a:spcBef>
                <a:spcPts val="0"/>
              </a:spcBef>
              <a:spcAft>
                <a:spcPts val="0"/>
              </a:spcAft>
              <a:buSzPts val="1200"/>
              <a:buFont typeface="Poppins"/>
              <a:buChar char="■"/>
              <a:defRPr sz="1200">
                <a:latin typeface="Poppins"/>
                <a:ea typeface="Poppins"/>
                <a:cs typeface="Poppins"/>
                <a:sym typeface="Poppins"/>
              </a:defRPr>
            </a:lvl3pPr>
            <a:lvl4pPr indent="-304800" lvl="3" marL="1828800">
              <a:spcBef>
                <a:spcPts val="0"/>
              </a:spcBef>
              <a:spcAft>
                <a:spcPts val="0"/>
              </a:spcAft>
              <a:buSzPts val="1200"/>
              <a:buFont typeface="Poppins"/>
              <a:buChar char="●"/>
              <a:defRPr sz="1200">
                <a:latin typeface="Poppins"/>
                <a:ea typeface="Poppins"/>
                <a:cs typeface="Poppins"/>
                <a:sym typeface="Poppins"/>
              </a:defRPr>
            </a:lvl4pPr>
            <a:lvl5pPr indent="-304800" lvl="4" marL="2286000">
              <a:spcBef>
                <a:spcPts val="0"/>
              </a:spcBef>
              <a:spcAft>
                <a:spcPts val="0"/>
              </a:spcAft>
              <a:buSzPts val="1200"/>
              <a:buFont typeface="Poppins"/>
              <a:buChar char="○"/>
              <a:defRPr sz="1200">
                <a:latin typeface="Poppins"/>
                <a:ea typeface="Poppins"/>
                <a:cs typeface="Poppins"/>
                <a:sym typeface="Poppins"/>
              </a:defRPr>
            </a:lvl5pPr>
            <a:lvl6pPr indent="-304800" lvl="5" marL="2743200">
              <a:spcBef>
                <a:spcPts val="0"/>
              </a:spcBef>
              <a:spcAft>
                <a:spcPts val="0"/>
              </a:spcAft>
              <a:buSzPts val="1200"/>
              <a:buFont typeface="Poppins"/>
              <a:buChar char="■"/>
              <a:defRPr sz="1200">
                <a:latin typeface="Poppins"/>
                <a:ea typeface="Poppins"/>
                <a:cs typeface="Poppins"/>
                <a:sym typeface="Poppins"/>
              </a:defRPr>
            </a:lvl6pPr>
            <a:lvl7pPr indent="-304800" lvl="6" marL="3200400">
              <a:spcBef>
                <a:spcPts val="0"/>
              </a:spcBef>
              <a:spcAft>
                <a:spcPts val="0"/>
              </a:spcAft>
              <a:buSzPts val="1200"/>
              <a:buFont typeface="Poppins"/>
              <a:buChar char="●"/>
              <a:defRPr sz="1200">
                <a:latin typeface="Poppins"/>
                <a:ea typeface="Poppins"/>
                <a:cs typeface="Poppins"/>
                <a:sym typeface="Poppins"/>
              </a:defRPr>
            </a:lvl7pPr>
            <a:lvl8pPr indent="-304800" lvl="7" marL="3657600">
              <a:spcBef>
                <a:spcPts val="0"/>
              </a:spcBef>
              <a:spcAft>
                <a:spcPts val="0"/>
              </a:spcAft>
              <a:buSzPts val="1200"/>
              <a:buFont typeface="Poppins"/>
              <a:buChar char="○"/>
              <a:defRPr sz="1200">
                <a:latin typeface="Poppins"/>
                <a:ea typeface="Poppins"/>
                <a:cs typeface="Poppins"/>
                <a:sym typeface="Poppins"/>
              </a:defRPr>
            </a:lvl8pPr>
            <a:lvl9pPr indent="-304800" lvl="8" marL="4114800">
              <a:spcBef>
                <a:spcPts val="0"/>
              </a:spcBef>
              <a:spcAft>
                <a:spcPts val="0"/>
              </a:spcAft>
              <a:buSzPts val="1200"/>
              <a:buFont typeface="Poppins"/>
              <a:buChar char="■"/>
              <a:defRPr sz="1200">
                <a:latin typeface="Poppins"/>
                <a:ea typeface="Poppins"/>
                <a:cs typeface="Poppins"/>
                <a:sym typeface="Poppins"/>
              </a:defRPr>
            </a:lvl9pPr>
          </a:lstStyle>
          <a:p/>
        </p:txBody>
      </p:sp>
      <p:sp>
        <p:nvSpPr>
          <p:cNvPr id="27" name="Google Shape;27;p5"/>
          <p:cNvSpPr txBox="1"/>
          <p:nvPr>
            <p:ph idx="2" type="body"/>
          </p:nvPr>
        </p:nvSpPr>
        <p:spPr>
          <a:xfrm>
            <a:off x="4917762" y="1097501"/>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Poppins"/>
              <a:buChar char="●"/>
              <a:defRPr sz="1400">
                <a:latin typeface="Poppins"/>
                <a:ea typeface="Poppins"/>
                <a:cs typeface="Poppins"/>
                <a:sym typeface="Poppins"/>
              </a:defRPr>
            </a:lvl1pPr>
            <a:lvl2pPr indent="-304800" lvl="1" marL="914400">
              <a:spcBef>
                <a:spcPts val="0"/>
              </a:spcBef>
              <a:spcAft>
                <a:spcPts val="0"/>
              </a:spcAft>
              <a:buSzPts val="1200"/>
              <a:buFont typeface="Poppins"/>
              <a:buChar char="○"/>
              <a:defRPr sz="1200">
                <a:latin typeface="Poppins"/>
                <a:ea typeface="Poppins"/>
                <a:cs typeface="Poppins"/>
                <a:sym typeface="Poppins"/>
              </a:defRPr>
            </a:lvl2pPr>
            <a:lvl3pPr indent="-304800" lvl="2" marL="1371600">
              <a:spcBef>
                <a:spcPts val="0"/>
              </a:spcBef>
              <a:spcAft>
                <a:spcPts val="0"/>
              </a:spcAft>
              <a:buSzPts val="1200"/>
              <a:buFont typeface="Poppins"/>
              <a:buChar char="■"/>
              <a:defRPr sz="1200">
                <a:latin typeface="Poppins"/>
                <a:ea typeface="Poppins"/>
                <a:cs typeface="Poppins"/>
                <a:sym typeface="Poppins"/>
              </a:defRPr>
            </a:lvl3pPr>
            <a:lvl4pPr indent="-304800" lvl="3" marL="1828800">
              <a:spcBef>
                <a:spcPts val="0"/>
              </a:spcBef>
              <a:spcAft>
                <a:spcPts val="0"/>
              </a:spcAft>
              <a:buSzPts val="1200"/>
              <a:buFont typeface="Poppins"/>
              <a:buChar char="●"/>
              <a:defRPr sz="1200">
                <a:latin typeface="Poppins"/>
                <a:ea typeface="Poppins"/>
                <a:cs typeface="Poppins"/>
                <a:sym typeface="Poppins"/>
              </a:defRPr>
            </a:lvl4pPr>
            <a:lvl5pPr indent="-304800" lvl="4" marL="2286000">
              <a:spcBef>
                <a:spcPts val="0"/>
              </a:spcBef>
              <a:spcAft>
                <a:spcPts val="0"/>
              </a:spcAft>
              <a:buSzPts val="1200"/>
              <a:buFont typeface="Poppins"/>
              <a:buChar char="○"/>
              <a:defRPr sz="1200">
                <a:latin typeface="Poppins"/>
                <a:ea typeface="Poppins"/>
                <a:cs typeface="Poppins"/>
                <a:sym typeface="Poppins"/>
              </a:defRPr>
            </a:lvl5pPr>
            <a:lvl6pPr indent="-304800" lvl="5" marL="2743200">
              <a:spcBef>
                <a:spcPts val="0"/>
              </a:spcBef>
              <a:spcAft>
                <a:spcPts val="0"/>
              </a:spcAft>
              <a:buSzPts val="1200"/>
              <a:buFont typeface="Poppins"/>
              <a:buChar char="■"/>
              <a:defRPr sz="1200">
                <a:latin typeface="Poppins"/>
                <a:ea typeface="Poppins"/>
                <a:cs typeface="Poppins"/>
                <a:sym typeface="Poppins"/>
              </a:defRPr>
            </a:lvl6pPr>
            <a:lvl7pPr indent="-304800" lvl="6" marL="3200400">
              <a:spcBef>
                <a:spcPts val="0"/>
              </a:spcBef>
              <a:spcAft>
                <a:spcPts val="0"/>
              </a:spcAft>
              <a:buSzPts val="1200"/>
              <a:buFont typeface="Poppins"/>
              <a:buChar char="●"/>
              <a:defRPr sz="1200">
                <a:latin typeface="Poppins"/>
                <a:ea typeface="Poppins"/>
                <a:cs typeface="Poppins"/>
                <a:sym typeface="Poppins"/>
              </a:defRPr>
            </a:lvl7pPr>
            <a:lvl8pPr indent="-304800" lvl="7" marL="3657600">
              <a:spcBef>
                <a:spcPts val="0"/>
              </a:spcBef>
              <a:spcAft>
                <a:spcPts val="0"/>
              </a:spcAft>
              <a:buSzPts val="1200"/>
              <a:buFont typeface="Poppins"/>
              <a:buChar char="○"/>
              <a:defRPr sz="1200">
                <a:latin typeface="Poppins"/>
                <a:ea typeface="Poppins"/>
                <a:cs typeface="Poppins"/>
                <a:sym typeface="Poppins"/>
              </a:defRPr>
            </a:lvl8pPr>
            <a:lvl9pPr indent="-304800" lvl="8" marL="4114800">
              <a:spcBef>
                <a:spcPts val="0"/>
              </a:spcBef>
              <a:spcAft>
                <a:spcPts val="0"/>
              </a:spcAft>
              <a:buSzPts val="1200"/>
              <a:buFont typeface="Poppins"/>
              <a:buChar char="■"/>
              <a:defRPr sz="1200">
                <a:latin typeface="Poppins"/>
                <a:ea typeface="Poppins"/>
                <a:cs typeface="Poppins"/>
                <a:sym typeface="Poppins"/>
              </a:defRPr>
            </a:lvl9pPr>
          </a:lstStyle>
          <a:p/>
        </p:txBody>
      </p:sp>
      <p:pic>
        <p:nvPicPr>
          <p:cNvPr id="28" name="Google Shape;28;p5"/>
          <p:cNvPicPr preferRelativeResize="0"/>
          <p:nvPr/>
        </p:nvPicPr>
        <p:blipFill>
          <a:blip r:embed="rId2">
            <a:alphaModFix/>
          </a:blip>
          <a:stretch>
            <a:fillRect/>
          </a:stretch>
        </p:blipFill>
        <p:spPr>
          <a:xfrm>
            <a:off x="8236925" y="4572925"/>
            <a:ext cx="771576" cy="445675"/>
          </a:xfrm>
          <a:prstGeom prst="rect">
            <a:avLst/>
          </a:prstGeom>
          <a:noFill/>
          <a:ln>
            <a:noFill/>
          </a:ln>
        </p:spPr>
      </p:pic>
      <p:sp>
        <p:nvSpPr>
          <p:cNvPr id="29" name="Google Shape;29;p5"/>
          <p:cNvSpPr/>
          <p:nvPr/>
        </p:nvSpPr>
        <p:spPr>
          <a:xfrm>
            <a:off x="603025" y="760475"/>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0" y="760475"/>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494488"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Poppins SemiBold"/>
              <a:buNone/>
              <a:defRPr>
                <a:latin typeface="Poppins SemiBold"/>
                <a:ea typeface="Poppins SemiBold"/>
                <a:cs typeface="Poppins SemiBold"/>
                <a:sym typeface="Poppins SemiBold"/>
              </a:defRPr>
            </a:lvl1pPr>
            <a:lvl2pPr lvl="1">
              <a:spcBef>
                <a:spcPts val="0"/>
              </a:spcBef>
              <a:spcAft>
                <a:spcPts val="0"/>
              </a:spcAft>
              <a:buSzPts val="2800"/>
              <a:buFont typeface="Poppins SemiBold"/>
              <a:buNone/>
              <a:defRPr>
                <a:latin typeface="Poppins SemiBold"/>
                <a:ea typeface="Poppins SemiBold"/>
                <a:cs typeface="Poppins SemiBold"/>
                <a:sym typeface="Poppins SemiBold"/>
              </a:defRPr>
            </a:lvl2pPr>
            <a:lvl3pPr lvl="2">
              <a:spcBef>
                <a:spcPts val="0"/>
              </a:spcBef>
              <a:spcAft>
                <a:spcPts val="0"/>
              </a:spcAft>
              <a:buSzPts val="2800"/>
              <a:buFont typeface="Poppins SemiBold"/>
              <a:buNone/>
              <a:defRPr>
                <a:latin typeface="Poppins SemiBold"/>
                <a:ea typeface="Poppins SemiBold"/>
                <a:cs typeface="Poppins SemiBold"/>
                <a:sym typeface="Poppins SemiBold"/>
              </a:defRPr>
            </a:lvl3pPr>
            <a:lvl4pPr lvl="3">
              <a:spcBef>
                <a:spcPts val="0"/>
              </a:spcBef>
              <a:spcAft>
                <a:spcPts val="0"/>
              </a:spcAft>
              <a:buSzPts val="2800"/>
              <a:buFont typeface="Poppins SemiBold"/>
              <a:buNone/>
              <a:defRPr>
                <a:latin typeface="Poppins SemiBold"/>
                <a:ea typeface="Poppins SemiBold"/>
                <a:cs typeface="Poppins SemiBold"/>
                <a:sym typeface="Poppins SemiBold"/>
              </a:defRPr>
            </a:lvl4pPr>
            <a:lvl5pPr lvl="4">
              <a:spcBef>
                <a:spcPts val="0"/>
              </a:spcBef>
              <a:spcAft>
                <a:spcPts val="0"/>
              </a:spcAft>
              <a:buSzPts val="2800"/>
              <a:buFont typeface="Poppins SemiBold"/>
              <a:buNone/>
              <a:defRPr>
                <a:latin typeface="Poppins SemiBold"/>
                <a:ea typeface="Poppins SemiBold"/>
                <a:cs typeface="Poppins SemiBold"/>
                <a:sym typeface="Poppins SemiBold"/>
              </a:defRPr>
            </a:lvl5pPr>
            <a:lvl6pPr lvl="5">
              <a:spcBef>
                <a:spcPts val="0"/>
              </a:spcBef>
              <a:spcAft>
                <a:spcPts val="0"/>
              </a:spcAft>
              <a:buSzPts val="2800"/>
              <a:buFont typeface="Poppins SemiBold"/>
              <a:buNone/>
              <a:defRPr>
                <a:latin typeface="Poppins SemiBold"/>
                <a:ea typeface="Poppins SemiBold"/>
                <a:cs typeface="Poppins SemiBold"/>
                <a:sym typeface="Poppins SemiBold"/>
              </a:defRPr>
            </a:lvl6pPr>
            <a:lvl7pPr lvl="6">
              <a:spcBef>
                <a:spcPts val="0"/>
              </a:spcBef>
              <a:spcAft>
                <a:spcPts val="0"/>
              </a:spcAft>
              <a:buSzPts val="2800"/>
              <a:buFont typeface="Poppins SemiBold"/>
              <a:buNone/>
              <a:defRPr>
                <a:latin typeface="Poppins SemiBold"/>
                <a:ea typeface="Poppins SemiBold"/>
                <a:cs typeface="Poppins SemiBold"/>
                <a:sym typeface="Poppins SemiBold"/>
              </a:defRPr>
            </a:lvl7pPr>
            <a:lvl8pPr lvl="7">
              <a:spcBef>
                <a:spcPts val="0"/>
              </a:spcBef>
              <a:spcAft>
                <a:spcPts val="0"/>
              </a:spcAft>
              <a:buSzPts val="2800"/>
              <a:buFont typeface="Poppins SemiBold"/>
              <a:buNone/>
              <a:defRPr>
                <a:latin typeface="Poppins SemiBold"/>
                <a:ea typeface="Poppins SemiBold"/>
                <a:cs typeface="Poppins SemiBold"/>
                <a:sym typeface="Poppins SemiBold"/>
              </a:defRPr>
            </a:lvl8pPr>
            <a:lvl9pPr lvl="8">
              <a:spcBef>
                <a:spcPts val="0"/>
              </a:spcBef>
              <a:spcAft>
                <a:spcPts val="0"/>
              </a:spcAft>
              <a:buSzPts val="2800"/>
              <a:buFont typeface="Poppins SemiBold"/>
              <a:buNone/>
              <a:defRPr>
                <a:latin typeface="Poppins SemiBold"/>
                <a:ea typeface="Poppins SemiBold"/>
                <a:cs typeface="Poppins SemiBold"/>
                <a:sym typeface="Poppins SemiBold"/>
              </a:defRPr>
            </a:lvl9pPr>
          </a:lstStyle>
          <a:p/>
        </p:txBody>
      </p:sp>
      <p:pic>
        <p:nvPicPr>
          <p:cNvPr id="33" name="Google Shape;33;p6"/>
          <p:cNvPicPr preferRelativeResize="0"/>
          <p:nvPr/>
        </p:nvPicPr>
        <p:blipFill>
          <a:blip r:embed="rId2">
            <a:alphaModFix/>
          </a:blip>
          <a:stretch>
            <a:fillRect/>
          </a:stretch>
        </p:blipFill>
        <p:spPr>
          <a:xfrm>
            <a:off x="8236925" y="4572925"/>
            <a:ext cx="771576" cy="445675"/>
          </a:xfrm>
          <a:prstGeom prst="rect">
            <a:avLst/>
          </a:prstGeom>
          <a:noFill/>
          <a:ln>
            <a:noFill/>
          </a:ln>
        </p:spPr>
      </p:pic>
      <p:sp>
        <p:nvSpPr>
          <p:cNvPr id="34" name="Google Shape;34;p6"/>
          <p:cNvSpPr/>
          <p:nvPr/>
        </p:nvSpPr>
        <p:spPr>
          <a:xfrm>
            <a:off x="603025" y="0"/>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p:nvPr/>
        </p:nvSpPr>
        <p:spPr>
          <a:xfrm>
            <a:off x="0" y="0"/>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idx="1" type="body"/>
          </p:nvPr>
        </p:nvSpPr>
        <p:spPr>
          <a:xfrm>
            <a:off x="491587" y="1389600"/>
            <a:ext cx="39762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pic>
        <p:nvPicPr>
          <p:cNvPr id="38" name="Google Shape;38;p7"/>
          <p:cNvPicPr preferRelativeResize="0"/>
          <p:nvPr/>
        </p:nvPicPr>
        <p:blipFill>
          <a:blip r:embed="rId2">
            <a:alphaModFix/>
          </a:blip>
          <a:stretch>
            <a:fillRect/>
          </a:stretch>
        </p:blipFill>
        <p:spPr>
          <a:xfrm>
            <a:off x="8236925" y="4572925"/>
            <a:ext cx="771576" cy="445675"/>
          </a:xfrm>
          <a:prstGeom prst="rect">
            <a:avLst/>
          </a:prstGeom>
          <a:noFill/>
          <a:ln>
            <a:noFill/>
          </a:ln>
        </p:spPr>
      </p:pic>
      <p:sp>
        <p:nvSpPr>
          <p:cNvPr id="39" name="Google Shape;39;p7"/>
          <p:cNvSpPr txBox="1"/>
          <p:nvPr>
            <p:ph type="title"/>
          </p:nvPr>
        </p:nvSpPr>
        <p:spPr>
          <a:xfrm>
            <a:off x="473262" y="75451"/>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Poppins SemiBold"/>
              <a:buNone/>
              <a:defRPr>
                <a:latin typeface="Poppins SemiBold"/>
                <a:ea typeface="Poppins SemiBold"/>
                <a:cs typeface="Poppins SemiBold"/>
                <a:sym typeface="Poppins SemiBold"/>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p:txBody>
      </p:sp>
      <p:sp>
        <p:nvSpPr>
          <p:cNvPr id="40" name="Google Shape;40;p7"/>
          <p:cNvSpPr/>
          <p:nvPr/>
        </p:nvSpPr>
        <p:spPr>
          <a:xfrm>
            <a:off x="603025" y="760475"/>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0" y="760475"/>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548125"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44" name="Google Shape;44;p8"/>
          <p:cNvPicPr preferRelativeResize="0"/>
          <p:nvPr/>
        </p:nvPicPr>
        <p:blipFill>
          <a:blip r:embed="rId2">
            <a:alphaModFix/>
          </a:blip>
          <a:stretch>
            <a:fillRect/>
          </a:stretch>
        </p:blipFill>
        <p:spPr>
          <a:xfrm>
            <a:off x="8236925" y="4572925"/>
            <a:ext cx="771576" cy="445675"/>
          </a:xfrm>
          <a:prstGeom prst="rect">
            <a:avLst/>
          </a:prstGeom>
          <a:noFill/>
          <a:ln>
            <a:noFill/>
          </a:ln>
        </p:spPr>
      </p:pic>
      <p:sp>
        <p:nvSpPr>
          <p:cNvPr id="45" name="Google Shape;45;p8"/>
          <p:cNvSpPr/>
          <p:nvPr/>
        </p:nvSpPr>
        <p:spPr>
          <a:xfrm>
            <a:off x="603025" y="0"/>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p:nvPr/>
        </p:nvSpPr>
        <p:spPr>
          <a:xfrm>
            <a:off x="0" y="0"/>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52" name="Google Shape;52;p9"/>
          <p:cNvPicPr preferRelativeResize="0"/>
          <p:nvPr/>
        </p:nvPicPr>
        <p:blipFill>
          <a:blip r:embed="rId2">
            <a:alphaModFix/>
          </a:blip>
          <a:stretch>
            <a:fillRect/>
          </a:stretch>
        </p:blipFill>
        <p:spPr>
          <a:xfrm>
            <a:off x="8236925" y="4572925"/>
            <a:ext cx="771576" cy="445675"/>
          </a:xfrm>
          <a:prstGeom prst="rect">
            <a:avLst/>
          </a:prstGeom>
          <a:noFill/>
          <a:ln>
            <a:noFill/>
          </a:ln>
        </p:spPr>
      </p:pic>
      <p:sp>
        <p:nvSpPr>
          <p:cNvPr id="53" name="Google Shape;53;p9"/>
          <p:cNvSpPr/>
          <p:nvPr/>
        </p:nvSpPr>
        <p:spPr>
          <a:xfrm>
            <a:off x="603025" y="0"/>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p:nvPr/>
        </p:nvSpPr>
        <p:spPr>
          <a:xfrm>
            <a:off x="0" y="0"/>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p10"/>
          <p:cNvSpPr txBox="1"/>
          <p:nvPr>
            <p:ph idx="1" type="body"/>
          </p:nvPr>
        </p:nvSpPr>
        <p:spPr>
          <a:xfrm>
            <a:off x="5403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7" name="Google Shape;57;p10"/>
          <p:cNvSpPr/>
          <p:nvPr/>
        </p:nvSpPr>
        <p:spPr>
          <a:xfrm>
            <a:off x="603025" y="0"/>
            <a:ext cx="8541000" cy="224700"/>
          </a:xfrm>
          <a:prstGeom prst="rect">
            <a:avLst/>
          </a:prstGeom>
          <a:solidFill>
            <a:srgbClr val="6596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p:nvPr/>
        </p:nvSpPr>
        <p:spPr>
          <a:xfrm>
            <a:off x="0" y="0"/>
            <a:ext cx="508500" cy="224700"/>
          </a:xfrm>
          <a:prstGeom prst="rect">
            <a:avLst/>
          </a:prstGeom>
          <a:solidFill>
            <a:srgbClr val="87A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2425" y="106019"/>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2pPr>
            <a:lvl3pPr lvl="2" rt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3pPr>
            <a:lvl4pPr lvl="3" rt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4pPr>
            <a:lvl5pPr lvl="4" rt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5pPr>
            <a:lvl6pPr lvl="5" rt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6pPr>
            <a:lvl7pPr lvl="6" rt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7pPr>
            <a:lvl8pPr lvl="7" rt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8pPr>
            <a:lvl9pPr lvl="8" rt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9pPr>
          </a:lstStyle>
          <a:p/>
        </p:txBody>
      </p:sp>
      <p:sp>
        <p:nvSpPr>
          <p:cNvPr id="7" name="Google Shape;7;p1"/>
          <p:cNvSpPr txBox="1"/>
          <p:nvPr>
            <p:ph idx="1" type="body"/>
          </p:nvPr>
        </p:nvSpPr>
        <p:spPr>
          <a:xfrm>
            <a:off x="482425"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noah@datadrivendetroi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ctrTitle"/>
          </p:nvPr>
        </p:nvSpPr>
        <p:spPr>
          <a:xfrm>
            <a:off x="662363" y="2025175"/>
            <a:ext cx="8229300" cy="5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3300"/>
              <a:t>Overcoming D3’s Climate Data Fears</a:t>
            </a:r>
            <a:endParaRPr sz="3300"/>
          </a:p>
        </p:txBody>
      </p:sp>
      <p:sp>
        <p:nvSpPr>
          <p:cNvPr id="74" name="Google Shape;74;p13"/>
          <p:cNvSpPr txBox="1"/>
          <p:nvPr>
            <p:ph idx="1" type="subTitle"/>
          </p:nvPr>
        </p:nvSpPr>
        <p:spPr>
          <a:xfrm>
            <a:off x="371063" y="295307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The role a data intermediary can </a:t>
            </a:r>
            <a:r>
              <a:rPr lang="en"/>
              <a:t>actually</a:t>
            </a:r>
            <a:r>
              <a:rPr lang="en"/>
              <a:t> play in a climate vulnerability analysis process</a:t>
            </a:r>
            <a:endParaRPr/>
          </a:p>
        </p:txBody>
      </p:sp>
      <p:sp>
        <p:nvSpPr>
          <p:cNvPr id="75" name="Google Shape;75;p13"/>
          <p:cNvSpPr txBox="1"/>
          <p:nvPr/>
        </p:nvSpPr>
        <p:spPr>
          <a:xfrm>
            <a:off x="5073875" y="4558925"/>
            <a:ext cx="38178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Poppins"/>
                <a:ea typeface="Poppins"/>
                <a:cs typeface="Poppins"/>
                <a:sym typeface="Poppins"/>
              </a:rPr>
              <a:t>Noah Urban, Co-Executive Director</a:t>
            </a:r>
            <a:endParaRPr>
              <a:latin typeface="Poppins"/>
              <a:ea typeface="Poppins"/>
              <a:cs typeface="Poppins"/>
              <a:sym typeface="Poppins"/>
            </a:endParaRPr>
          </a:p>
          <a:p>
            <a:pPr indent="0" lvl="0" marL="0" rtl="0" algn="r">
              <a:spcBef>
                <a:spcPts val="0"/>
              </a:spcBef>
              <a:spcAft>
                <a:spcPts val="0"/>
              </a:spcAft>
              <a:buNone/>
            </a:pPr>
            <a:r>
              <a:rPr lang="en">
                <a:latin typeface="Poppins"/>
                <a:ea typeface="Poppins"/>
                <a:cs typeface="Poppins"/>
                <a:sym typeface="Poppins"/>
              </a:rPr>
              <a:t>10/27/2022</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idx="1" type="body"/>
          </p:nvPr>
        </p:nvSpPr>
        <p:spPr>
          <a:xfrm>
            <a:off x="521975"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We’re still working on that part…</a:t>
            </a:r>
            <a:endParaRPr/>
          </a:p>
          <a:p>
            <a:pPr indent="0" lvl="0" marL="0" rtl="0" algn="l">
              <a:spcBef>
                <a:spcPts val="1200"/>
              </a:spcBef>
              <a:spcAft>
                <a:spcPts val="1200"/>
              </a:spcAft>
              <a:buNone/>
            </a:pPr>
            <a:r>
              <a:t/>
            </a:r>
            <a:endParaRPr/>
          </a:p>
        </p:txBody>
      </p:sp>
      <p:sp>
        <p:nvSpPr>
          <p:cNvPr id="136" name="Google Shape;136;p22"/>
          <p:cNvSpPr txBox="1"/>
          <p:nvPr>
            <p:ph type="title"/>
          </p:nvPr>
        </p:nvSpPr>
        <p:spPr>
          <a:xfrm>
            <a:off x="473262" y="7545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Step 6:  Communicate Z-scores to a broad audience! (without offending anyone by using a 0-100 score)</a:t>
            </a:r>
            <a:endParaRPr sz="18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idx="1" type="body"/>
          </p:nvPr>
        </p:nvSpPr>
        <p:spPr>
          <a:xfrm>
            <a:off x="521975"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42" name="Google Shape;142;p23"/>
          <p:cNvSpPr txBox="1"/>
          <p:nvPr>
            <p:ph type="title"/>
          </p:nvPr>
        </p:nvSpPr>
        <p:spPr>
          <a:xfrm>
            <a:off x="473262" y="7545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7:  Profit!  (or, get the data out there!)</a:t>
            </a:r>
            <a:endParaRPr/>
          </a:p>
        </p:txBody>
      </p:sp>
      <p:pic>
        <p:nvPicPr>
          <p:cNvPr id="143" name="Google Shape;143;p23"/>
          <p:cNvPicPr preferRelativeResize="0"/>
          <p:nvPr/>
        </p:nvPicPr>
        <p:blipFill>
          <a:blip r:embed="rId3">
            <a:alphaModFix/>
          </a:blip>
          <a:stretch>
            <a:fillRect/>
          </a:stretch>
        </p:blipFill>
        <p:spPr>
          <a:xfrm>
            <a:off x="1989825" y="1152475"/>
            <a:ext cx="5584901" cy="3744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idx="4294967295" type="body"/>
          </p:nvPr>
        </p:nvSpPr>
        <p:spPr>
          <a:xfrm>
            <a:off x="521975"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sz="2400"/>
          </a:p>
          <a:p>
            <a:pPr indent="0" lvl="0" marL="0" rtl="0" algn="l">
              <a:spcBef>
                <a:spcPts val="1200"/>
              </a:spcBef>
              <a:spcAft>
                <a:spcPts val="0"/>
              </a:spcAft>
              <a:buNone/>
            </a:pPr>
            <a:r>
              <a:t/>
            </a:r>
            <a:endParaRPr sz="2400"/>
          </a:p>
          <a:p>
            <a:pPr indent="0" lvl="0" marL="0" rtl="0" algn="l">
              <a:spcBef>
                <a:spcPts val="1200"/>
              </a:spcBef>
              <a:spcAft>
                <a:spcPts val="0"/>
              </a:spcAft>
              <a:buNone/>
            </a:pPr>
            <a:r>
              <a:rPr lang="en" sz="3324"/>
              <a:t>Noah Urban</a:t>
            </a:r>
            <a:endParaRPr sz="3324"/>
          </a:p>
          <a:p>
            <a:pPr indent="0" lvl="0" marL="0" rtl="0" algn="l">
              <a:spcBef>
                <a:spcPts val="1200"/>
              </a:spcBef>
              <a:spcAft>
                <a:spcPts val="0"/>
              </a:spcAft>
              <a:buNone/>
            </a:pPr>
            <a:r>
              <a:rPr lang="en" sz="3324" u="sng">
                <a:solidFill>
                  <a:schemeClr val="hlink"/>
                </a:solidFill>
                <a:hlinkClick r:id="rId3"/>
              </a:rPr>
              <a:t>noah@datadrivendetroit.org</a:t>
            </a:r>
            <a:endParaRPr sz="3324"/>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49" name="Google Shape;149;p24"/>
          <p:cNvSpPr txBox="1"/>
          <p:nvPr>
            <p:ph type="title"/>
          </p:nvPr>
        </p:nvSpPr>
        <p:spPr>
          <a:xfrm>
            <a:off x="490175" y="-81325"/>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220"/>
              <a:t>Questions?</a:t>
            </a:r>
            <a:endParaRPr sz="322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idx="1" type="body"/>
          </p:nvPr>
        </p:nvSpPr>
        <p:spPr>
          <a:xfrm>
            <a:off x="521975"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1" name="Google Shape;81;p14"/>
          <p:cNvSpPr txBox="1"/>
          <p:nvPr>
            <p:ph type="title"/>
          </p:nvPr>
        </p:nvSpPr>
        <p:spPr>
          <a:xfrm>
            <a:off x="473262" y="7545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year was 2019…</a:t>
            </a:r>
            <a:endParaRPr/>
          </a:p>
        </p:txBody>
      </p:sp>
      <p:pic>
        <p:nvPicPr>
          <p:cNvPr id="82" name="Google Shape;82;p14"/>
          <p:cNvPicPr preferRelativeResize="0"/>
          <p:nvPr/>
        </p:nvPicPr>
        <p:blipFill>
          <a:blip r:embed="rId3">
            <a:alphaModFix/>
          </a:blip>
          <a:stretch>
            <a:fillRect/>
          </a:stretch>
        </p:blipFill>
        <p:spPr>
          <a:xfrm>
            <a:off x="1928750" y="1152475"/>
            <a:ext cx="5286499" cy="3850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1" type="body"/>
          </p:nvPr>
        </p:nvSpPr>
        <p:spPr>
          <a:xfrm>
            <a:off x="521975"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Expertise on the project team</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Char char="●"/>
            </a:pPr>
            <a:r>
              <a:rPr lang="en"/>
              <a:t>Issue of growing importance to our community</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Char char="●"/>
            </a:pPr>
            <a:r>
              <a:rPr lang="en"/>
              <a:t>Community-centered approach</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Char char="●"/>
            </a:pPr>
            <a:r>
              <a:rPr lang="en"/>
              <a:t>Lead applicant convinced me that it was actually something that lined up with a lot of the work that we did</a:t>
            </a:r>
            <a:endParaRPr/>
          </a:p>
          <a:p>
            <a:pPr indent="0" lvl="0" marL="0" rtl="0" algn="l">
              <a:spcBef>
                <a:spcPts val="1200"/>
              </a:spcBef>
              <a:spcAft>
                <a:spcPts val="1200"/>
              </a:spcAft>
              <a:buNone/>
            </a:pPr>
            <a:r>
              <a:t/>
            </a:r>
            <a:endParaRPr/>
          </a:p>
        </p:txBody>
      </p:sp>
      <p:sp>
        <p:nvSpPr>
          <p:cNvPr id="88" name="Google Shape;88;p15"/>
          <p:cNvSpPr txBox="1"/>
          <p:nvPr>
            <p:ph type="title"/>
          </p:nvPr>
        </p:nvSpPr>
        <p:spPr>
          <a:xfrm>
            <a:off x="473262" y="7545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 how did we get to yes?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idx="1" type="body"/>
          </p:nvPr>
        </p:nvSpPr>
        <p:spPr>
          <a:xfrm>
            <a:off x="521975"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City had identified 3 dimensions:</a:t>
            </a:r>
            <a:endParaRPr/>
          </a:p>
          <a:p>
            <a:pPr indent="0" lvl="0" marL="457200" rtl="0" algn="l">
              <a:spcBef>
                <a:spcPts val="1200"/>
              </a:spcBef>
              <a:spcAft>
                <a:spcPts val="0"/>
              </a:spcAft>
              <a:buNone/>
            </a:pPr>
            <a:r>
              <a:t/>
            </a:r>
            <a:endParaRPr/>
          </a:p>
          <a:p>
            <a:pPr indent="-317500" lvl="1" marL="914400" rtl="0" algn="l">
              <a:spcBef>
                <a:spcPts val="1200"/>
              </a:spcBef>
              <a:spcAft>
                <a:spcPts val="0"/>
              </a:spcAft>
              <a:buSzPts val="1400"/>
              <a:buChar char="○"/>
            </a:pPr>
            <a:r>
              <a:rPr b="1" lang="en"/>
              <a:t>Exposure </a:t>
            </a:r>
            <a:r>
              <a:rPr lang="en"/>
              <a:t>(not the normal data D3 works with!)</a:t>
            </a:r>
            <a:endParaRPr/>
          </a:p>
          <a:p>
            <a:pPr indent="0" lvl="0" marL="457200" rtl="0" algn="l">
              <a:spcBef>
                <a:spcPts val="1200"/>
              </a:spcBef>
              <a:spcAft>
                <a:spcPts val="0"/>
              </a:spcAft>
              <a:buNone/>
            </a:pPr>
            <a:r>
              <a:t/>
            </a:r>
            <a:endParaRPr/>
          </a:p>
          <a:p>
            <a:pPr indent="-317500" lvl="1" marL="914400" rtl="0" algn="l">
              <a:spcBef>
                <a:spcPts val="1200"/>
              </a:spcBef>
              <a:spcAft>
                <a:spcPts val="0"/>
              </a:spcAft>
              <a:buSzPts val="1400"/>
              <a:buChar char="○"/>
            </a:pPr>
            <a:r>
              <a:rPr b="1" lang="en"/>
              <a:t>Sensitivity </a:t>
            </a:r>
            <a:r>
              <a:rPr lang="en"/>
              <a:t>(the normal data D3 works with)</a:t>
            </a:r>
            <a:endParaRPr/>
          </a:p>
          <a:p>
            <a:pPr indent="0" lvl="0" marL="457200" rtl="0" algn="l">
              <a:lnSpc>
                <a:spcPct val="100000"/>
              </a:lnSpc>
              <a:spcBef>
                <a:spcPts val="1200"/>
              </a:spcBef>
              <a:spcAft>
                <a:spcPts val="0"/>
              </a:spcAft>
              <a:buNone/>
            </a:pPr>
            <a:r>
              <a:t/>
            </a:r>
            <a:endParaRPr/>
          </a:p>
          <a:p>
            <a:pPr indent="-317500" lvl="1" marL="914400" rtl="0" algn="l">
              <a:spcBef>
                <a:spcPts val="1200"/>
              </a:spcBef>
              <a:spcAft>
                <a:spcPts val="0"/>
              </a:spcAft>
              <a:buSzPts val="1400"/>
              <a:buChar char="○"/>
            </a:pPr>
            <a:r>
              <a:rPr b="1" lang="en"/>
              <a:t>Adaptive Capacity</a:t>
            </a:r>
            <a:r>
              <a:rPr lang="en"/>
              <a:t> (perhaps the most interesting one of all!)</a:t>
            </a:r>
            <a:endParaRPr/>
          </a:p>
          <a:p>
            <a:pPr indent="0" lvl="0" marL="0" rtl="0" algn="l">
              <a:spcBef>
                <a:spcPts val="1200"/>
              </a:spcBef>
              <a:spcAft>
                <a:spcPts val="1200"/>
              </a:spcAft>
              <a:buNone/>
            </a:pPr>
            <a:r>
              <a:t/>
            </a:r>
            <a:endParaRPr/>
          </a:p>
        </p:txBody>
      </p:sp>
      <p:sp>
        <p:nvSpPr>
          <p:cNvPr id="94" name="Google Shape;94;p16"/>
          <p:cNvSpPr txBox="1"/>
          <p:nvPr>
            <p:ph type="title"/>
          </p:nvPr>
        </p:nvSpPr>
        <p:spPr>
          <a:xfrm>
            <a:off x="473262" y="7545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How do we implement this process in a way that makes sense for D3?</a:t>
            </a:r>
            <a:endParaRPr sz="182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idx="1" type="body"/>
          </p:nvPr>
        </p:nvSpPr>
        <p:spPr>
          <a:xfrm>
            <a:off x="521975"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00" name="Google Shape;100;p17"/>
          <p:cNvSpPr txBox="1"/>
          <p:nvPr>
            <p:ph type="title"/>
          </p:nvPr>
        </p:nvSpPr>
        <p:spPr>
          <a:xfrm>
            <a:off x="473262" y="7545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Step 1:  Brainstorm</a:t>
            </a:r>
            <a:endParaRPr sz="1820"/>
          </a:p>
        </p:txBody>
      </p:sp>
      <p:pic>
        <p:nvPicPr>
          <p:cNvPr id="101" name="Google Shape;101;p17"/>
          <p:cNvPicPr preferRelativeResize="0"/>
          <p:nvPr/>
        </p:nvPicPr>
        <p:blipFill>
          <a:blip r:embed="rId3">
            <a:alphaModFix/>
          </a:blip>
          <a:stretch>
            <a:fillRect/>
          </a:stretch>
        </p:blipFill>
        <p:spPr>
          <a:xfrm>
            <a:off x="0" y="1315118"/>
            <a:ext cx="9143998" cy="25132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idx="1" type="body"/>
          </p:nvPr>
        </p:nvSpPr>
        <p:spPr>
          <a:xfrm>
            <a:off x="521975"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07" name="Google Shape;107;p18"/>
          <p:cNvSpPr txBox="1"/>
          <p:nvPr>
            <p:ph type="title"/>
          </p:nvPr>
        </p:nvSpPr>
        <p:spPr>
          <a:xfrm>
            <a:off x="473262" y="7545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Step 2:  Prioritize</a:t>
            </a:r>
            <a:endParaRPr sz="1820"/>
          </a:p>
        </p:txBody>
      </p:sp>
      <p:pic>
        <p:nvPicPr>
          <p:cNvPr id="108" name="Google Shape;108;p18"/>
          <p:cNvPicPr preferRelativeResize="0"/>
          <p:nvPr/>
        </p:nvPicPr>
        <p:blipFill>
          <a:blip r:embed="rId3">
            <a:alphaModFix/>
          </a:blip>
          <a:stretch>
            <a:fillRect/>
          </a:stretch>
        </p:blipFill>
        <p:spPr>
          <a:xfrm>
            <a:off x="879848" y="1217000"/>
            <a:ext cx="3162200" cy="3658651"/>
          </a:xfrm>
          <a:prstGeom prst="rect">
            <a:avLst/>
          </a:prstGeom>
          <a:noFill/>
          <a:ln>
            <a:noFill/>
          </a:ln>
        </p:spPr>
      </p:pic>
      <p:pic>
        <p:nvPicPr>
          <p:cNvPr id="109" name="Google Shape;109;p18"/>
          <p:cNvPicPr preferRelativeResize="0"/>
          <p:nvPr/>
        </p:nvPicPr>
        <p:blipFill>
          <a:blip r:embed="rId4">
            <a:alphaModFix/>
          </a:blip>
          <a:stretch>
            <a:fillRect/>
          </a:stretch>
        </p:blipFill>
        <p:spPr>
          <a:xfrm>
            <a:off x="4730750" y="1152475"/>
            <a:ext cx="3099166" cy="3723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idx="1" type="body"/>
          </p:nvPr>
        </p:nvSpPr>
        <p:spPr>
          <a:xfrm>
            <a:off x="521975"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15" name="Google Shape;115;p19"/>
          <p:cNvSpPr txBox="1"/>
          <p:nvPr>
            <p:ph type="title"/>
          </p:nvPr>
        </p:nvSpPr>
        <p:spPr>
          <a:xfrm>
            <a:off x="473262" y="7545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Step 3:  Identify Indicators to Pursue</a:t>
            </a:r>
            <a:endParaRPr sz="1820"/>
          </a:p>
        </p:txBody>
      </p:sp>
      <p:pic>
        <p:nvPicPr>
          <p:cNvPr id="116" name="Google Shape;116;p19"/>
          <p:cNvPicPr preferRelativeResize="0"/>
          <p:nvPr/>
        </p:nvPicPr>
        <p:blipFill>
          <a:blip r:embed="rId3">
            <a:alphaModFix/>
          </a:blip>
          <a:stretch>
            <a:fillRect/>
          </a:stretch>
        </p:blipFill>
        <p:spPr>
          <a:xfrm>
            <a:off x="0" y="1293729"/>
            <a:ext cx="9144000" cy="28845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idx="1" type="body"/>
          </p:nvPr>
        </p:nvSpPr>
        <p:spPr>
          <a:xfrm>
            <a:off x="521975"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22" name="Google Shape;122;p20"/>
          <p:cNvSpPr txBox="1"/>
          <p:nvPr>
            <p:ph type="title"/>
          </p:nvPr>
        </p:nvSpPr>
        <p:spPr>
          <a:xfrm>
            <a:off x="473262" y="7545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Step 4:  Statistical Testing</a:t>
            </a:r>
            <a:endParaRPr sz="1820"/>
          </a:p>
        </p:txBody>
      </p:sp>
      <p:pic>
        <p:nvPicPr>
          <p:cNvPr id="123" name="Google Shape;123;p20"/>
          <p:cNvPicPr preferRelativeResize="0"/>
          <p:nvPr/>
        </p:nvPicPr>
        <p:blipFill>
          <a:blip r:embed="rId3">
            <a:alphaModFix/>
          </a:blip>
          <a:stretch>
            <a:fillRect/>
          </a:stretch>
        </p:blipFill>
        <p:spPr>
          <a:xfrm>
            <a:off x="0" y="696132"/>
            <a:ext cx="9144000" cy="37512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idx="1" type="body"/>
          </p:nvPr>
        </p:nvSpPr>
        <p:spPr>
          <a:xfrm>
            <a:off x="521975"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29" name="Google Shape;129;p21"/>
          <p:cNvSpPr txBox="1"/>
          <p:nvPr>
            <p:ph type="title"/>
          </p:nvPr>
        </p:nvSpPr>
        <p:spPr>
          <a:xfrm>
            <a:off x="473262" y="7545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Step 5:  Calculate the Indices!</a:t>
            </a:r>
            <a:endParaRPr sz="1820"/>
          </a:p>
        </p:txBody>
      </p:sp>
      <p:pic>
        <p:nvPicPr>
          <p:cNvPr id="130" name="Google Shape;130;p21"/>
          <p:cNvPicPr preferRelativeResize="0"/>
          <p:nvPr/>
        </p:nvPicPr>
        <p:blipFill>
          <a:blip r:embed="rId3">
            <a:alphaModFix/>
          </a:blip>
          <a:stretch>
            <a:fillRect/>
          </a:stretch>
        </p:blipFill>
        <p:spPr>
          <a:xfrm>
            <a:off x="1380253" y="1119875"/>
            <a:ext cx="6330299" cy="3728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3 Standard">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