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77" r:id="rId5"/>
    <p:sldId id="281" r:id="rId6"/>
    <p:sldId id="282" r:id="rId7"/>
    <p:sldId id="283" r:id="rId8"/>
    <p:sldId id="279" r:id="rId9"/>
    <p:sldId id="263" r:id="rId10"/>
    <p:sldId id="262" r:id="rId11"/>
    <p:sldId id="276" r:id="rId12"/>
    <p:sldId id="264" r:id="rId13"/>
    <p:sldId id="267" r:id="rId14"/>
    <p:sldId id="268" r:id="rId15"/>
    <p:sldId id="27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40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67990-AAFD-4F06-AC94-37BDFA30B91A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B40F3-CCEA-4261-B109-A0881C3361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You do not need a Twitter account, </a:t>
            </a:r>
            <a:br>
              <a:rPr lang="en-US" dirty="0" smtClean="0"/>
            </a:br>
            <a:r>
              <a:rPr lang="en-US" dirty="0" smtClean="0"/>
              <a:t>just know the syntax to use for </a:t>
            </a:r>
            <a:r>
              <a:rPr lang="en-US" dirty="0" err="1" smtClean="0"/>
              <a:t>rss</a:t>
            </a:r>
            <a:r>
              <a:rPr lang="en-US" dirty="0" smtClean="0"/>
              <a:t> feeds</a:t>
            </a:r>
            <a:br>
              <a:rPr lang="en-US" dirty="0" smtClean="0"/>
            </a:br>
            <a:r>
              <a:rPr lang="en-US" dirty="0" smtClean="0"/>
              <a:t>Explain Outlook imports</a:t>
            </a:r>
            <a:br>
              <a:rPr lang="en-US" dirty="0" smtClean="0"/>
            </a:br>
            <a:r>
              <a:rPr lang="en-US" dirty="0" smtClean="0"/>
              <a:t>Explain Outlook archiving</a:t>
            </a:r>
            <a:br>
              <a:rPr lang="en-US" dirty="0" smtClean="0"/>
            </a:br>
            <a:r>
              <a:rPr lang="en-US" dirty="0" smtClean="0"/>
              <a:t>Explain Outlook exporting into access or Excel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B40F3-CCEA-4261-B109-A0881C3361B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E1B2-0985-4CAD-81C5-88AD5E98761A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85D1-0570-4C75-B57A-75D427D5C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E1B2-0985-4CAD-81C5-88AD5E98761A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85D1-0570-4C75-B57A-75D427D5C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E1B2-0985-4CAD-81C5-88AD5E98761A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85D1-0570-4C75-B57A-75D427D5C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E1B2-0985-4CAD-81C5-88AD5E98761A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85D1-0570-4C75-B57A-75D427D5C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E1B2-0985-4CAD-81C5-88AD5E98761A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85D1-0570-4C75-B57A-75D427D5C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E1B2-0985-4CAD-81C5-88AD5E98761A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85D1-0570-4C75-B57A-75D427D5C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E1B2-0985-4CAD-81C5-88AD5E98761A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85D1-0570-4C75-B57A-75D427D5C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E1B2-0985-4CAD-81C5-88AD5E98761A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85D1-0570-4C75-B57A-75D427D5C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E1B2-0985-4CAD-81C5-88AD5E98761A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85D1-0570-4C75-B57A-75D427D5C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E1B2-0985-4CAD-81C5-88AD5E98761A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85D1-0570-4C75-B57A-75D427D5C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E1B2-0985-4CAD-81C5-88AD5E98761A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85D1-0570-4C75-B57A-75D427D5C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AE1B2-0985-4CAD-81C5-88AD5E98761A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885D1-0570-4C75-B57A-75D427D5C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609600"/>
            <a:ext cx="9144000" cy="609447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5181600"/>
            <a:ext cx="43434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By Edwin Quiambao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7486" y="304800"/>
            <a:ext cx="6248400" cy="3298825"/>
          </a:xfrm>
        </p:spPr>
        <p:txBody>
          <a:bodyPr>
            <a:noAutofit/>
          </a:bodyPr>
          <a:lstStyle/>
          <a:p>
            <a:pPr algn="r"/>
            <a:r>
              <a:rPr lang="en-US" sz="5400" dirty="0" smtClean="0">
                <a:solidFill>
                  <a:schemeClr val="bg2">
                    <a:lumMod val="75000"/>
                  </a:schemeClr>
                </a:solidFill>
              </a:rPr>
              <a:t>The Benefits of 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</a:rPr>
              <a:t>U</a:t>
            </a:r>
            <a:r>
              <a:rPr lang="en-US" sz="5400" dirty="0" smtClean="0">
                <a:solidFill>
                  <a:schemeClr val="bg2">
                    <a:lumMod val="75000"/>
                  </a:schemeClr>
                </a:solidFill>
              </a:rPr>
              <a:t>sing </a:t>
            </a:r>
            <a:r>
              <a:rPr lang="en-US" sz="5400" dirty="0" smtClean="0">
                <a:solidFill>
                  <a:schemeClr val="bg1"/>
                </a:solidFill>
              </a:rPr>
              <a:t/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Twitter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</a:rPr>
              <a:t>to I</a:t>
            </a:r>
            <a:r>
              <a:rPr lang="en-US" sz="5400" dirty="0" smtClean="0">
                <a:solidFill>
                  <a:schemeClr val="bg2">
                    <a:lumMod val="75000"/>
                  </a:schemeClr>
                </a:solidFill>
              </a:rPr>
              <a:t>dentify </a:t>
            </a:r>
            <a:br>
              <a:rPr lang="en-US" sz="54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Data </a:t>
            </a:r>
            <a:r>
              <a:rPr lang="en-US" sz="5400" dirty="0">
                <a:solidFill>
                  <a:schemeClr val="bg1"/>
                </a:solidFill>
              </a:rPr>
              <a:t>N</a:t>
            </a:r>
            <a:r>
              <a:rPr lang="en-US" sz="5400" dirty="0" smtClean="0">
                <a:solidFill>
                  <a:schemeClr val="bg1"/>
                </a:solidFill>
              </a:rPr>
              <a:t>eeds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2743200"/>
            <a:ext cx="2114550" cy="2819400"/>
          </a:xfrm>
          <a:prstGeom prst="rect">
            <a:avLst/>
          </a:prstGeom>
        </p:spPr>
      </p:pic>
      <p:pic>
        <p:nvPicPr>
          <p:cNvPr id="6" name="Picture 5" descr="NonsenseTweets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2487194"/>
            <a:ext cx="4419600" cy="1589505"/>
          </a:xfrm>
          <a:prstGeom prst="rect">
            <a:avLst/>
          </a:prstGeom>
        </p:spPr>
      </p:pic>
      <p:pic>
        <p:nvPicPr>
          <p:cNvPr id="7" name="Picture 6" descr="NonsenseTweets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4419600"/>
            <a:ext cx="4495800" cy="1616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SS Struc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268698"/>
            <a:ext cx="8534400" cy="5589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4238"/>
          </a:xfrm>
        </p:spPr>
        <p:txBody>
          <a:bodyPr/>
          <a:lstStyle/>
          <a:p>
            <a:r>
              <a:rPr lang="en-US" dirty="0" smtClean="0"/>
              <a:t>Archiving Twitter Feeds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76400" y="76200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Warning: Gigabytes of Data Need to be Archived into PST files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Exporting Feeds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086600" y="2057400"/>
            <a:ext cx="1752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Import into</a:t>
            </a:r>
          </a:p>
          <a:p>
            <a:r>
              <a:rPr lang="en-US" sz="3200" dirty="0" smtClean="0"/>
              <a:t>Access</a:t>
            </a:r>
          </a:p>
        </p:txBody>
      </p:sp>
      <p:pic>
        <p:nvPicPr>
          <p:cNvPr id="4" name="Picture 3" descr="Exporin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143000"/>
            <a:ext cx="6667500" cy="6858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Prepping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1676400"/>
            <a:ext cx="59732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dirty="0" smtClean="0"/>
              <a:t> Remove irrelevant tweets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Recode if necessary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Link w/ Other Tweet Datasets</a:t>
            </a:r>
          </a:p>
          <a:p>
            <a:pPr>
              <a:buFont typeface="Arial" pitchFamily="34" charset="0"/>
              <a:buChar char="•"/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Analyses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962400" y="1752600"/>
            <a:ext cx="1828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Many Eyes</a:t>
            </a:r>
          </a:p>
          <a:p>
            <a:r>
              <a:rPr lang="en-US" dirty="0" smtClean="0"/>
              <a:t>Tableau</a:t>
            </a:r>
          </a:p>
          <a:p>
            <a:r>
              <a:rPr lang="en-US" dirty="0" smtClean="0"/>
              <a:t>Rapid miner</a:t>
            </a:r>
          </a:p>
          <a:p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1371600"/>
            <a:ext cx="2352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Need Large N’s</a:t>
            </a:r>
            <a:endParaRPr lang="en-US" sz="2800" dirty="0"/>
          </a:p>
        </p:txBody>
      </p:sp>
      <p:pic>
        <p:nvPicPr>
          <p:cNvPr id="5" name="Picture 1" descr="QuantitativeSample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200400"/>
            <a:ext cx="420329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QualAnalysis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200400"/>
            <a:ext cx="3784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 Analyses</a:t>
            </a:r>
            <a:endParaRPr lang="en-US" dirty="0"/>
          </a:p>
        </p:txBody>
      </p:sp>
      <p:pic>
        <p:nvPicPr>
          <p:cNvPr id="6" name="Picture 5" descr="Nodexl twitter-group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6400"/>
            <a:ext cx="5199890" cy="4239041"/>
          </a:xfrm>
          <a:prstGeom prst="rect">
            <a:avLst/>
          </a:prstGeom>
        </p:spPr>
      </p:pic>
      <p:pic>
        <p:nvPicPr>
          <p:cNvPr id="10" name="Picture 9" descr="lunapic_133009843587769_5 (1)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1533525"/>
            <a:ext cx="5715000" cy="45624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0600" y="3048000"/>
            <a:ext cx="2558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NODEXL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8568" y="3039070"/>
            <a:ext cx="1954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GEPHI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mated tornado 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2362200"/>
            <a:ext cx="4164401" cy="3557588"/>
          </a:xfrm>
          <a:prstGeom prst="rect">
            <a:avLst/>
          </a:prstGeom>
        </p:spPr>
      </p:pic>
      <p:pic>
        <p:nvPicPr>
          <p:cNvPr id="6" name="Picture 5" descr="data cloud 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1846550"/>
            <a:ext cx="2057400" cy="1506250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pic>
        <p:nvPicPr>
          <p:cNvPr id="7" name="Picture 6" descr="data cloud 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914400"/>
            <a:ext cx="2057400" cy="1506250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pic>
        <p:nvPicPr>
          <p:cNvPr id="8" name="Picture 7" descr="data cloud 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381000"/>
            <a:ext cx="2057400" cy="1506250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pic>
        <p:nvPicPr>
          <p:cNvPr id="9" name="Picture 8" descr="data cloud 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1981200"/>
            <a:ext cx="2057400" cy="1506250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pic>
        <p:nvPicPr>
          <p:cNvPr id="10" name="Picture 9" descr="data cloud 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533400"/>
            <a:ext cx="2057400" cy="1506250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12" name="Arc 11"/>
          <p:cNvSpPr/>
          <p:nvPr/>
        </p:nvSpPr>
        <p:spPr>
          <a:xfrm>
            <a:off x="-2895600" y="1371600"/>
            <a:ext cx="9982200" cy="1676400"/>
          </a:xfrm>
          <a:prstGeom prst="arc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rot="17265709">
            <a:off x="5662632" y="1570276"/>
            <a:ext cx="1905000" cy="1600200"/>
          </a:xfrm>
          <a:prstGeom prst="arc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>
            <a:off x="228600" y="1524000"/>
            <a:ext cx="3838259" cy="1600200"/>
          </a:xfrm>
          <a:prstGeom prst="arc">
            <a:avLst>
              <a:gd name="adj1" fmla="val 16200000"/>
              <a:gd name="adj2" fmla="val 21327503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1143000" y="1066800"/>
            <a:ext cx="6477000" cy="1676400"/>
          </a:xfrm>
          <a:prstGeom prst="arc">
            <a:avLst>
              <a:gd name="adj1" fmla="val 16200000"/>
              <a:gd name="adj2" fmla="val 10956896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data cloud 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3400"/>
            <a:ext cx="2057400" cy="1506250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6858000" y="990600"/>
            <a:ext cx="16446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#Austin</a:t>
            </a:r>
            <a:endParaRPr lang="en-US" sz="3600" b="1" cap="none" spc="0" dirty="0">
              <a:ln w="1905"/>
              <a:solidFill>
                <a:schemeClr val="accent3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81200" y="990600"/>
            <a:ext cx="20543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Polarizing</a:t>
            </a:r>
          </a:p>
          <a:p>
            <a:pPr algn="ctr"/>
            <a:r>
              <a:rPr lang="en-US" sz="3600" b="1" dirty="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Issues</a:t>
            </a:r>
            <a:endParaRPr lang="en-US" sz="3600" b="1" cap="none" spc="0" dirty="0">
              <a:ln w="1905"/>
              <a:solidFill>
                <a:schemeClr val="bg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2400" y="685800"/>
            <a:ext cx="175971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Potential</a:t>
            </a:r>
          </a:p>
          <a:p>
            <a:pPr algn="ctr"/>
            <a:r>
              <a:rPr lang="en-US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Customers</a:t>
            </a:r>
            <a:endParaRPr lang="en-US" sz="2800" b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43400" y="609600"/>
            <a:ext cx="175112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Minority</a:t>
            </a:r>
          </a:p>
          <a:p>
            <a:pPr algn="ctr"/>
            <a:r>
              <a:rPr lang="en-US" sz="28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Subgroups</a:t>
            </a:r>
            <a:endParaRPr lang="en-US" sz="2800" b="1" cap="none" spc="0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03408" y="2133600"/>
            <a:ext cx="23401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Redevelopment/</a:t>
            </a:r>
          </a:p>
          <a:p>
            <a:pPr algn="ctr"/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Juvenile Justice</a:t>
            </a:r>
            <a:endParaRPr lang="en-US" sz="2400" b="1" cap="none" spc="0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11942" y="2674203"/>
            <a:ext cx="31224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Data Needs</a:t>
            </a:r>
            <a:endParaRPr lang="en-U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3124200"/>
            <a:ext cx="5522024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SUM</a:t>
            </a:r>
          </a:p>
          <a:p>
            <a:r>
              <a:rPr lang="en-US" sz="4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Identify Data Needs</a:t>
            </a:r>
          </a:p>
          <a:p>
            <a:r>
              <a:rPr lang="en-US" sz="4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Expand Customer Base</a:t>
            </a:r>
          </a:p>
          <a:p>
            <a:endParaRPr lang="en-US" sz="4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85800" y="5410200"/>
            <a:ext cx="8229600" cy="12192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Linking Tweets via Relational Database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107" y="5963540"/>
            <a:ext cx="9144000" cy="914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taservices_nee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9700" y="1704975"/>
            <a:ext cx="6438900" cy="42386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45720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First </a:t>
            </a:r>
            <a:r>
              <a:rPr lang="en-US" dirty="0" err="1" smtClean="0"/>
              <a:t>Wordle</a:t>
            </a:r>
            <a:r>
              <a:rPr lang="en-US" dirty="0" smtClean="0"/>
              <a:t>: at the historical context we are in people are establishing data infrastructure by expressing the types of services needed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tasets_nee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569809"/>
            <a:ext cx="8686800" cy="57183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3810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Second </a:t>
            </a:r>
            <a:r>
              <a:rPr lang="en-US" dirty="0" err="1" smtClean="0"/>
              <a:t>Wordle</a:t>
            </a:r>
            <a:r>
              <a:rPr lang="en-US" dirty="0" smtClean="0"/>
              <a:t>: I then removed service related tweets to dig deeper into the datasets laying just beneath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Relevance to NNIP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752600"/>
            <a:ext cx="7848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question on WHEN to use data is relative to the dynamics of the situation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Understand emergent concerns, needs, biases around issues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Identify differing viewpoints that data needs to satisfy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Identify the changing perceptions and overlay with indicators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Relevance to NNIP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752600"/>
            <a:ext cx="784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question on WHEN to use data is relative to the dynamics of the situation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Understand emergent concerns, needs, biases around issues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Identify differing viewpoints that data needs to satisfy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Identify the changing perceptions and overlay with indicators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An intermediary for negotiation with potential communities and potential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Check if connection or disconnection from the communities you serve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Help support regional community development goals by helping to define what's going on in other communities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Identify data customers from people and organizations that tweet about data or your organization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Relevance to NNIP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752600"/>
            <a:ext cx="7848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question on WHEN to use data is relative to the dynamics of the situation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Understand emergent concerns, needs, biases around issues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Identify differing viewpoints that data needs to satisfy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Identify the changing perceptions and overlay with indicators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An intermediary for negotiation with potential communities and potential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Check if connection or disconnection from the communities you serve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Help support regional community development goals by helping to define what's going on in other communities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Identify data customers from people and organizations that tweet about data or your organization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 DVR for Retrospective research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Identify emergent methods and technology around data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Explore perceptions on policy changes related to equity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Identify whether to add or remove indicators based on data need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</a:t>
            </a:r>
            <a:r>
              <a:rPr lang="en-US" dirty="0" err="1" smtClean="0"/>
              <a:t>Achive</a:t>
            </a:r>
            <a:r>
              <a:rPr lang="en-US" dirty="0" smtClean="0"/>
              <a:t> Tweets</a:t>
            </a:r>
            <a:endParaRPr lang="en-US" dirty="0"/>
          </a:p>
        </p:txBody>
      </p:sp>
      <p:pic>
        <p:nvPicPr>
          <p:cNvPr id="4" name="Picture 3" descr="Outloo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286000"/>
            <a:ext cx="3650255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hootsuite-400-3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2209800"/>
            <a:ext cx="3352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343400" y="3124200"/>
            <a:ext cx="9150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105400"/>
            <a:ext cx="3511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Anonymous and Unlimited</a:t>
            </a:r>
            <a:endParaRPr lang="en-US" sz="24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ircular Arrow 7"/>
          <p:cNvSpPr/>
          <p:nvPr/>
        </p:nvSpPr>
        <p:spPr>
          <a:xfrm rot="5658844">
            <a:off x="3593413" y="3616884"/>
            <a:ext cx="1126236" cy="2291232"/>
          </a:xfrm>
          <a:prstGeom prst="circular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ImportRS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"/>
            <a:ext cx="3886200" cy="6014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300196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How to Collect tweets in Outlook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via RSS syntax</a:t>
            </a:r>
            <a:endParaRPr lang="en-US" dirty="0"/>
          </a:p>
        </p:txBody>
      </p:sp>
      <p:pic>
        <p:nvPicPr>
          <p:cNvPr id="6" name="Picture 5" descr="Syntax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0800" y="3124200"/>
            <a:ext cx="6324600" cy="17735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9753</TotalTime>
  <Words>391</Words>
  <Application>Microsoft Office PowerPoint</Application>
  <PresentationFormat>On-screen Show (4:3)</PresentationFormat>
  <Paragraphs>74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The Benefits of Using  Twitter to Identify  Data Needs</vt:lpstr>
      <vt:lpstr>PowerPoint Presentation</vt:lpstr>
      <vt:lpstr>PowerPoint Presentation</vt:lpstr>
      <vt:lpstr>PowerPoint Presentation</vt:lpstr>
      <vt:lpstr>Relevance to NNIP</vt:lpstr>
      <vt:lpstr>Relevance to NNIP</vt:lpstr>
      <vt:lpstr>Relevance to NNIP</vt:lpstr>
      <vt:lpstr>How to Achive Tweets</vt:lpstr>
      <vt:lpstr>How to Collect tweets in Outlook  via RSS syntax</vt:lpstr>
      <vt:lpstr>Archiving Twitter Feeds </vt:lpstr>
      <vt:lpstr>Exporting Feeds</vt:lpstr>
      <vt:lpstr>Prepping</vt:lpstr>
      <vt:lpstr>Analyses</vt:lpstr>
      <vt:lpstr>Complex Analyses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Analyzing Tweets</dc:title>
  <dc:creator>Unknown</dc:creator>
  <cp:lastModifiedBy>Pitingolo, Rob</cp:lastModifiedBy>
  <cp:revision>268</cp:revision>
  <dcterms:created xsi:type="dcterms:W3CDTF">2012-02-17T19:16:31Z</dcterms:created>
  <dcterms:modified xsi:type="dcterms:W3CDTF">2012-03-06T14:50:55Z</dcterms:modified>
</cp:coreProperties>
</file>